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9" r:id="rId3"/>
    <p:sldId id="308" r:id="rId4"/>
    <p:sldId id="258" r:id="rId5"/>
    <p:sldId id="317" r:id="rId6"/>
    <p:sldId id="292" r:id="rId7"/>
    <p:sldId id="310" r:id="rId8"/>
    <p:sldId id="321" r:id="rId9"/>
    <p:sldId id="322" r:id="rId10"/>
    <p:sldId id="304" r:id="rId11"/>
    <p:sldId id="259" r:id="rId12"/>
    <p:sldId id="260" r:id="rId13"/>
    <p:sldId id="272" r:id="rId14"/>
    <p:sldId id="315" r:id="rId15"/>
    <p:sldId id="311" r:id="rId16"/>
    <p:sldId id="273" r:id="rId17"/>
    <p:sldId id="274" r:id="rId18"/>
    <p:sldId id="275" r:id="rId19"/>
    <p:sldId id="276" r:id="rId20"/>
    <p:sldId id="261" r:id="rId21"/>
    <p:sldId id="305" r:id="rId22"/>
    <p:sldId id="280" r:id="rId23"/>
    <p:sldId id="279" r:id="rId24"/>
    <p:sldId id="281" r:id="rId25"/>
    <p:sldId id="319" r:id="rId26"/>
    <p:sldId id="283" r:id="rId27"/>
    <p:sldId id="287" r:id="rId28"/>
    <p:sldId id="286" r:id="rId29"/>
    <p:sldId id="288" r:id="rId30"/>
    <p:sldId id="307" r:id="rId31"/>
    <p:sldId id="284" r:id="rId32"/>
    <p:sldId id="320" r:id="rId33"/>
    <p:sldId id="324" r:id="rId34"/>
    <p:sldId id="291" r:id="rId35"/>
  </p:sldIdLst>
  <p:sldSz cx="9144000" cy="5143500" type="screen16x9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0A4"/>
    <a:srgbClr val="FF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3792" autoAdjust="0"/>
  </p:normalViewPr>
  <p:slideViewPr>
    <p:cSldViewPr>
      <p:cViewPr varScale="1">
        <p:scale>
          <a:sx n="99" d="100"/>
          <a:sy n="99" d="100"/>
        </p:scale>
        <p:origin x="372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5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007303A5-0F78-4AA2-B3F0-3CC6BEC138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124AED59-48F3-4122-BF1B-BD1104D13A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0BB9E-43EA-4235-A5EE-8E75655E7F76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285C9852-EEB0-4EB2-9186-39B11166E9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FF924B64-3FF5-4A0E-86B6-921D87ED05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665EE-4DA8-479E-83F5-33D4812546F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>
            <a:extLst>
              <a:ext uri="{FF2B5EF4-FFF2-40B4-BE49-F238E27FC236}">
                <a16:creationId xmlns:a16="http://schemas.microsoft.com/office/drawing/2014/main" id="{97EE9FAD-9325-4203-89C8-A89AA337A4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C9A40420-E117-4B1B-ADE9-09D05679A3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62238-8390-40A5-B090-7259F3589DEE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4" name="Slaidi pildi kohatäide 3">
            <a:extLst>
              <a:ext uri="{FF2B5EF4-FFF2-40B4-BE49-F238E27FC236}">
                <a16:creationId xmlns:a16="http://schemas.microsoft.com/office/drawing/2014/main" id="{D795A89B-3DB2-48BF-B3B1-BE764EFE41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>
            <a:extLst>
              <a:ext uri="{FF2B5EF4-FFF2-40B4-BE49-F238E27FC236}">
                <a16:creationId xmlns:a16="http://schemas.microsoft.com/office/drawing/2014/main" id="{CBAC26B1-7DB7-418D-979D-11339D2E9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6272A9F1-74B5-4894-8C2C-E68972C206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557A8956-4808-4542-806B-48C5AD87A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9F9BC-CEF6-4A47-BB66-1961E0076E4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8276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83518"/>
            <a:ext cx="5040560" cy="14401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067694"/>
            <a:ext cx="4320480" cy="95441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lt 7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44A3D337-49DF-420A-B8CB-0AD0F3424A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-308570"/>
            <a:ext cx="3326830" cy="1872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56B4D2-D834-433B-AD6A-54AD71627C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4461937"/>
            <a:ext cx="203624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8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147248" cy="85725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31590"/>
            <a:ext cx="375476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754760" cy="20207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31590"/>
            <a:ext cx="3960441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1635646"/>
            <a:ext cx="3960440" cy="2016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46D20A-4FB3-4C87-8A40-2AC2BABDC6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40216" y="4155926"/>
            <a:ext cx="203624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1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FDA70-BF72-4877-95F0-E331E3FAE6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1880" y="4188093"/>
            <a:ext cx="203624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52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94D2021-63CC-4EF8-B815-D61E8877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CF599907-2523-4793-B7E1-3B4D774B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B1475AA-4E8C-45AB-88B4-C7626B74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E73C7EC6-1B9C-45BF-9DDB-E119DBDB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3934D-7012-4C44-889B-68281DFC3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6320" y="195486"/>
            <a:ext cx="1604192" cy="45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3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077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3949278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80568E-552C-44A9-BB5C-85A635330B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4328" y="4249631"/>
            <a:ext cx="1695872" cy="48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7534"/>
            <a:ext cx="3312368" cy="7850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3075806"/>
            <a:ext cx="4104456" cy="20676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563638"/>
            <a:ext cx="3312368" cy="28803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660231" y="0"/>
            <a:ext cx="2470423" cy="25717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5AD205-BCB2-4FDD-8577-5B6583458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35960" y="140853"/>
            <a:ext cx="1964232" cy="55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78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104" y="555526"/>
            <a:ext cx="3312368" cy="78509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83768" y="1934"/>
            <a:ext cx="2664296" cy="25698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08104" y="1563638"/>
            <a:ext cx="3312368" cy="28803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95536" y="2897510"/>
            <a:ext cx="4392488" cy="22459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61BE4-470E-4253-9553-CF3E1F6524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512" y="69262"/>
            <a:ext cx="203624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139702"/>
            <a:ext cx="2818656" cy="85725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A06E29D-F6C4-49FC-AE19-7913288A2C6F}"/>
              </a:ext>
            </a:extLst>
          </p:cNvPr>
          <p:cNvSpPr/>
          <p:nvPr userDrawn="1"/>
        </p:nvSpPr>
        <p:spPr>
          <a:xfrm>
            <a:off x="4788024" y="3507854"/>
            <a:ext cx="3672408" cy="1440160"/>
          </a:xfrm>
          <a:prstGeom prst="ellipse">
            <a:avLst/>
          </a:prstGeom>
          <a:solidFill>
            <a:srgbClr val="FFF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13" name="Pilt 12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E2ED2219-AAE1-4628-A74F-B3A4E9D7F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95" y="3102057"/>
            <a:ext cx="4001266" cy="2251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74A05E-7DAC-4302-A578-4A9A8430D3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3968" y="102393"/>
            <a:ext cx="203624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8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7211144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595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CF326-BA33-4F4E-AA72-4948C89CA2B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6750"/>
            <a:ext cx="2038350" cy="58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80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99512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99512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45E518-52E8-4472-9ACB-BFD4B3865E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075" y="185631"/>
            <a:ext cx="1246926" cy="35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12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05979"/>
            <a:ext cx="6923112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200151"/>
            <a:ext cx="6923112" cy="33944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8A157-BFBB-4D09-B78E-CCA7C59420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" y="456750"/>
            <a:ext cx="1246926" cy="35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2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6802015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6802015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7A5FC5-E6A3-486A-BB99-CCDDE818C3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4328" y="237598"/>
            <a:ext cx="1619672" cy="4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73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95486"/>
            <a:ext cx="70671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672" y="1347614"/>
            <a:ext cx="3394720" cy="3096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347614"/>
            <a:ext cx="3384376" cy="3096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2F1DD-3F7C-4CE5-9D87-704EE003E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" y="411510"/>
            <a:ext cx="1246926" cy="355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981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067128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7614"/>
            <a:ext cx="3394720" cy="3096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347614"/>
            <a:ext cx="3384376" cy="3096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D308C-BD71-4DDF-A21D-4B65501B34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2360" y="2787774"/>
            <a:ext cx="1331640" cy="3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handatud paigu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6155D27-765E-4D8E-8DB2-1BEF200B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BB094EA7-8783-47BC-BBE8-CCFE1FD2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EA52B029-5373-406B-9484-AF2EF901F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7047C563-E10E-4E06-8101-5A0D0979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97CDE6-83F1-40AF-8FCB-AFFFD96E07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1919" y="248953"/>
            <a:ext cx="1638593" cy="4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0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491064" cy="85725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2962672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296267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9912" y="1151335"/>
            <a:ext cx="2952329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9913" y="1631156"/>
            <a:ext cx="295232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E7A277-02FE-4530-8DFE-4EEFFBDD6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44272" y="4584868"/>
            <a:ext cx="203624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77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677909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AE19-B1A4-4DA6-A944-8A2689F4CD3A}" type="datetimeFigureOut">
              <a:rPr lang="et-EE" smtClean="0"/>
              <a:t>15.12.2021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B9DC-1748-4689-9665-209817CD0E9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89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4" r:id="rId4"/>
    <p:sldLayoutId id="2147483663" r:id="rId5"/>
    <p:sldLayoutId id="2147483677" r:id="rId6"/>
    <p:sldLayoutId id="2147483664" r:id="rId7"/>
    <p:sldLayoutId id="2147483678" r:id="rId8"/>
    <p:sldLayoutId id="2147483665" r:id="rId9"/>
    <p:sldLayoutId id="2147483676" r:id="rId10"/>
    <p:sldLayoutId id="2147483667" r:id="rId11"/>
    <p:sldLayoutId id="2147483679" r:id="rId12"/>
    <p:sldLayoutId id="2147483675" r:id="rId13"/>
    <p:sldLayoutId id="2147483668" r:id="rId14"/>
    <p:sldLayoutId id="2147483669" r:id="rId15"/>
    <p:sldLayoutId id="2147483673" r:id="rId16"/>
    <p:sldLayoutId id="2147483666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.org/dac/financing-sustainable-development/development-finance-standards/DAC-List-ODA-Recipients-for-reporting-2021-flows.pd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tools/distance_en.htm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programmes/erasmus-plus/tools/distance_en.htm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568" y="555526"/>
            <a:ext cx="7582688" cy="1440160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40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</a:br>
            <a:r>
              <a:rPr lang="et-EE" sz="40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Üleilmne õpiränne </a:t>
            </a:r>
            <a:br>
              <a:rPr lang="en-US" sz="40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</a:br>
            <a:r>
              <a:rPr lang="et-EE" sz="24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(International Credit </a:t>
            </a:r>
            <a:r>
              <a:rPr lang="et-EE" sz="2400" b="0" i="0" u="none" strike="noStrike" dirty="0" err="1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Mobility</a:t>
            </a:r>
            <a:r>
              <a:rPr lang="et-EE" sz="24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 lühend ICM) </a:t>
            </a:r>
            <a:br>
              <a:rPr lang="en-US" sz="24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</a:br>
            <a:r>
              <a:rPr lang="et-EE" sz="40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KA171</a:t>
            </a:r>
            <a:r>
              <a:rPr lang="en-US" sz="40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taotlusvooru</a:t>
            </a:r>
            <a:r>
              <a:rPr lang="en-US" sz="40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1F00A4"/>
                </a:solidFill>
                <a:effectLst/>
                <a:latin typeface="Arial" panose="020B0604020202020204" pitchFamily="34" charset="0"/>
              </a:rPr>
              <a:t>infoseminar</a:t>
            </a:r>
            <a:br>
              <a:rPr lang="et-EE" sz="4000" b="0" i="0" u="none" strike="noStrike" dirty="0">
                <a:solidFill>
                  <a:srgbClr val="1F00A4"/>
                </a:solidFill>
                <a:effectLst/>
                <a:latin typeface="Arial" panose="020B0604020202020204" pitchFamily="34" charset="0"/>
              </a:rPr>
            </a:br>
            <a:endParaRPr lang="et-EE" sz="4000" dirty="0">
              <a:latin typeface="Filson Pro" panose="02000000000000000000" pitchFamily="2" charset="-7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995686"/>
            <a:ext cx="6408712" cy="1656184"/>
          </a:xfrm>
        </p:spPr>
        <p:txBody>
          <a:bodyPr>
            <a:norm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chemeClr val="tx1"/>
              </a:solidFill>
              <a:latin typeface="Filson Pro Light" panose="02000000000000000000" pitchFamily="2" charset="-70"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Filson Pro Light" panose="02000000000000000000" pitchFamily="2" charset="-70"/>
              </a:rPr>
              <a:t>16.12.2021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Filson Pro Light" panose="02000000000000000000" pitchFamily="2" charset="-70"/>
              </a:rPr>
              <a:t>Evelin Kattai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tx1"/>
                </a:solidFill>
                <a:latin typeface="Filson Pro Light" panose="02000000000000000000" pitchFamily="2" charset="-70"/>
              </a:rPr>
              <a:t>Kaja Kruusamägi</a:t>
            </a:r>
            <a:endParaRPr lang="et-EE" sz="2000" dirty="0">
              <a:solidFill>
                <a:schemeClr val="tx1"/>
              </a:solidFill>
              <a:latin typeface="Filson Pro Light" panose="02000000000000000000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55317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DEE9404-AE5F-4EE1-B09C-55583B670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05979"/>
            <a:ext cx="7884368" cy="857250"/>
          </a:xfrm>
        </p:spPr>
        <p:txBody>
          <a:bodyPr>
            <a:normAutofit/>
          </a:bodyPr>
          <a:lstStyle/>
          <a:p>
            <a:r>
              <a:rPr lang="et-EE" sz="3800" dirty="0"/>
              <a:t>Tegevused </a:t>
            </a:r>
            <a:r>
              <a:rPr lang="en-US" sz="3800" dirty="0" err="1"/>
              <a:t>üleilmses</a:t>
            </a:r>
            <a:r>
              <a:rPr lang="en-US" sz="3800" dirty="0"/>
              <a:t> </a:t>
            </a:r>
            <a:r>
              <a:rPr lang="et-EE" sz="3800" dirty="0"/>
              <a:t>õpirändes:</a:t>
            </a:r>
            <a:endParaRPr lang="en-150" sz="38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27AA3EA-AC31-4F40-9060-E0C2FCEAF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923678"/>
            <a:ext cx="6923112" cy="3394472"/>
          </a:xfrm>
        </p:spPr>
        <p:txBody>
          <a:bodyPr/>
          <a:lstStyle/>
          <a:p>
            <a:r>
              <a:rPr lang="et-EE" dirty="0"/>
              <a:t>Tudengite õpiränne</a:t>
            </a:r>
          </a:p>
          <a:p>
            <a:r>
              <a:rPr lang="et-EE" dirty="0"/>
              <a:t>Õppejõudude/töötajate õpiränne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74733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5979"/>
            <a:ext cx="7488832" cy="857250"/>
          </a:xfrm>
        </p:spPr>
        <p:txBody>
          <a:bodyPr>
            <a:noAutofit/>
          </a:bodyPr>
          <a:lstStyle/>
          <a:p>
            <a:r>
              <a:rPr lang="et-EE" sz="3600" dirty="0"/>
              <a:t>Tegevused </a:t>
            </a:r>
            <a:r>
              <a:rPr lang="en-US" sz="3600" dirty="0" err="1"/>
              <a:t>üleilmses</a:t>
            </a:r>
            <a:r>
              <a:rPr lang="et-EE" sz="3600" dirty="0"/>
              <a:t> õpirändes: tudengid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707654"/>
            <a:ext cx="7776864" cy="3394472"/>
          </a:xfrm>
        </p:spPr>
        <p:txBody>
          <a:bodyPr>
            <a:noAutofit/>
          </a:bodyPr>
          <a:lstStyle/>
          <a:p>
            <a:r>
              <a:rPr lang="et-EE" sz="2800" dirty="0">
                <a:latin typeface="+mj-lt"/>
              </a:rPr>
              <a:t>Tudengite ja praktikantide (k.a. </a:t>
            </a:r>
            <a:r>
              <a:rPr lang="et-EE" sz="2800" dirty="0" err="1">
                <a:latin typeface="+mj-lt"/>
              </a:rPr>
              <a:t>äsjalõpetanute</a:t>
            </a:r>
            <a:r>
              <a:rPr lang="et-EE" sz="2800" dirty="0">
                <a:latin typeface="+mj-lt"/>
              </a:rPr>
              <a:t>) pikaajaline õpiränne õppima või praktikale</a:t>
            </a:r>
          </a:p>
          <a:p>
            <a:r>
              <a:rPr lang="et-EE" sz="2800" dirty="0">
                <a:latin typeface="+mj-lt"/>
              </a:rPr>
              <a:t>Põimitud õpiränne õppimiseks või praktikaks</a:t>
            </a:r>
          </a:p>
          <a:p>
            <a:r>
              <a:rPr lang="et-EE" sz="2800" dirty="0">
                <a:latin typeface="+mj-lt"/>
              </a:rPr>
              <a:t>Doktorantide </a:t>
            </a:r>
            <a:r>
              <a:rPr lang="et-EE" sz="2800" dirty="0">
                <a:solidFill>
                  <a:srgbClr val="C00000"/>
                </a:solidFill>
                <a:latin typeface="+mj-lt"/>
              </a:rPr>
              <a:t>lühiajaline</a:t>
            </a:r>
            <a:r>
              <a:rPr lang="et-EE" sz="2800" dirty="0">
                <a:latin typeface="+mj-lt"/>
              </a:rPr>
              <a:t> õpiränne</a:t>
            </a:r>
          </a:p>
        </p:txBody>
      </p:sp>
    </p:spTree>
    <p:extLst>
      <p:ext uri="{BB962C8B-B14F-4D97-AF65-F5344CB8AC3E}">
        <p14:creationId xmlns:p14="http://schemas.microsoft.com/office/powerpoint/2010/main" val="243981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195486"/>
            <a:ext cx="7128792" cy="857250"/>
          </a:xfrm>
        </p:spPr>
        <p:txBody>
          <a:bodyPr>
            <a:normAutofit/>
          </a:bodyPr>
          <a:lstStyle/>
          <a:p>
            <a:r>
              <a:rPr lang="et-EE" sz="3600" dirty="0"/>
              <a:t>Tudengite õpirände tingimused </a:t>
            </a:r>
            <a:r>
              <a:rPr lang="en-US" sz="3600" dirty="0"/>
              <a:t>(</a:t>
            </a:r>
            <a:r>
              <a:rPr lang="et-EE" sz="3600" dirty="0"/>
              <a:t>1</a:t>
            </a:r>
            <a:r>
              <a:rPr lang="en-US" sz="3600" dirty="0"/>
              <a:t>)</a:t>
            </a:r>
            <a:endParaRPr lang="et-EE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624" y="1200151"/>
            <a:ext cx="8136904" cy="3394472"/>
          </a:xfrm>
        </p:spPr>
        <p:txBody>
          <a:bodyPr>
            <a:normAutofit/>
          </a:bodyPr>
          <a:lstStyle/>
          <a:p>
            <a:r>
              <a:rPr lang="et-EE" sz="2800" b="0" i="0" dirty="0">
                <a:effectLst/>
                <a:latin typeface="+mj-lt"/>
              </a:rPr>
              <a:t>Pikaajaline õpiränne </a:t>
            </a:r>
            <a:r>
              <a:rPr lang="et-EE" sz="2800" i="0" dirty="0">
                <a:effectLst/>
                <a:latin typeface="+mj-lt"/>
              </a:rPr>
              <a:t>2</a:t>
            </a:r>
            <a:r>
              <a:rPr lang="et-EE" sz="2800" b="0" i="0" dirty="0">
                <a:effectLst/>
                <a:latin typeface="+mj-lt"/>
              </a:rPr>
              <a:t>-12 kuud, s.h. </a:t>
            </a:r>
            <a:r>
              <a:rPr lang="et-EE" sz="2800" dirty="0" err="1">
                <a:latin typeface="+mj-lt"/>
              </a:rPr>
              <a:t>ä</a:t>
            </a:r>
            <a:r>
              <a:rPr lang="et-EE" sz="2800" b="0" i="0" dirty="0" err="1">
                <a:effectLst/>
                <a:latin typeface="+mj-lt"/>
              </a:rPr>
              <a:t>sjalõpetanu</a:t>
            </a:r>
            <a:r>
              <a:rPr lang="et-EE" sz="2800" b="0" i="0" dirty="0">
                <a:effectLst/>
                <a:latin typeface="+mj-lt"/>
              </a:rPr>
              <a:t> praktika</a:t>
            </a:r>
          </a:p>
          <a:p>
            <a:r>
              <a:rPr lang="et-EE" sz="2800" dirty="0">
                <a:latin typeface="+mj-lt"/>
              </a:rPr>
              <a:t>Õpiränne on lubatud juba alates esimesest kursusest, ka õppimiseks</a:t>
            </a:r>
          </a:p>
          <a:p>
            <a:r>
              <a:rPr lang="et-EE" sz="2800" dirty="0">
                <a:latin typeface="+mj-lt"/>
              </a:rPr>
              <a:t>Põimitud õpiränne füüsilise osa kestusega 5-30 päeva, lisaks virtuaalne osa, kestusnõudeta. Mahunõue vähemalt 3 EAP.</a:t>
            </a:r>
          </a:p>
        </p:txBody>
      </p:sp>
    </p:spTree>
    <p:extLst>
      <p:ext uri="{BB962C8B-B14F-4D97-AF65-F5344CB8AC3E}">
        <p14:creationId xmlns:p14="http://schemas.microsoft.com/office/powerpoint/2010/main" val="336197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C1DC0AF-B0EA-4385-B373-F67129A53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5550"/>
            <a:ext cx="7056784" cy="890016"/>
          </a:xfrm>
        </p:spPr>
        <p:txBody>
          <a:bodyPr>
            <a:normAutofit/>
          </a:bodyPr>
          <a:lstStyle/>
          <a:p>
            <a:r>
              <a:rPr lang="et-EE" sz="3600" dirty="0"/>
              <a:t>Tudengite õpirände tingimused </a:t>
            </a:r>
            <a:r>
              <a:rPr lang="en-US" sz="3600" dirty="0"/>
              <a:t>(</a:t>
            </a:r>
            <a:r>
              <a:rPr lang="et-EE" sz="3600" dirty="0"/>
              <a:t>2</a:t>
            </a:r>
            <a:r>
              <a:rPr lang="en-US" sz="3600" dirty="0"/>
              <a:t>)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8A02889-8317-4404-92EF-4305B492B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771550"/>
            <a:ext cx="7704856" cy="339447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t-EE" sz="2400" dirty="0"/>
              <a:t>Doktorantide lühiajaline füüsiline õpiränne 5-30 päeva, </a:t>
            </a:r>
            <a:r>
              <a:rPr lang="et-EE" sz="2400" i="1" dirty="0"/>
              <a:t>võib aga ei pea</a:t>
            </a:r>
            <a:r>
              <a:rPr lang="et-EE" sz="2400" dirty="0"/>
              <a:t> lisanduma virtuaalne osa</a:t>
            </a:r>
            <a:endParaRPr lang="en-US" sz="2400" dirty="0"/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doktorikraadi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omandanud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isikud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osaleda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lühi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või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pikaajalises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füüsilises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õpirändes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või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praktikas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välismaal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Füüsilisele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õpirändele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on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soovitatav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lisada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virtuaalne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osa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340784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4878F9-A861-403F-8D37-8C2B46A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Tudengite</a:t>
            </a:r>
            <a:r>
              <a:rPr lang="en-US" sz="3200" dirty="0"/>
              <a:t> </a:t>
            </a:r>
            <a:r>
              <a:rPr lang="en-US" sz="3200" dirty="0" err="1"/>
              <a:t>õpirände</a:t>
            </a:r>
            <a:r>
              <a:rPr lang="en-US" sz="3200" dirty="0"/>
              <a:t> </a:t>
            </a:r>
            <a:r>
              <a:rPr lang="en-US" sz="3200" dirty="0" err="1"/>
              <a:t>tingimused</a:t>
            </a:r>
            <a:r>
              <a:rPr lang="en-US" sz="3200" dirty="0"/>
              <a:t> ja </a:t>
            </a:r>
            <a:r>
              <a:rPr lang="en-US" sz="3200" dirty="0" err="1"/>
              <a:t>erisused</a:t>
            </a:r>
            <a:r>
              <a:rPr lang="en-US" sz="3200" dirty="0"/>
              <a:t> (1)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0034972-B526-46C8-9F05-1886BA62D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Eestist</a:t>
            </a:r>
            <a:r>
              <a:rPr lang="en-US" b="1" dirty="0"/>
              <a:t> </a:t>
            </a:r>
            <a:r>
              <a:rPr lang="en-US" b="1" dirty="0" err="1"/>
              <a:t>väljaminevate</a:t>
            </a:r>
            <a:r>
              <a:rPr lang="en-US" b="1" dirty="0"/>
              <a:t> </a:t>
            </a:r>
            <a:r>
              <a:rPr lang="en-US" dirty="0"/>
              <a:t>(BA, MA) </a:t>
            </a:r>
            <a:r>
              <a:rPr lang="en-US" dirty="0" err="1"/>
              <a:t>tudengite</a:t>
            </a:r>
            <a:r>
              <a:rPr lang="en-US" dirty="0"/>
              <a:t> </a:t>
            </a:r>
            <a:r>
              <a:rPr lang="en-US" dirty="0" err="1"/>
              <a:t>õpiränne</a:t>
            </a:r>
            <a:r>
              <a:rPr lang="en-US" dirty="0"/>
              <a:t> on </a:t>
            </a:r>
            <a:r>
              <a:rPr lang="en-US" dirty="0" err="1"/>
              <a:t>võimalik</a:t>
            </a:r>
            <a:r>
              <a:rPr lang="en-US" dirty="0"/>
              <a:t> </a:t>
            </a:r>
            <a:r>
              <a:rPr lang="en-US" dirty="0" err="1"/>
              <a:t>vaid</a:t>
            </a:r>
            <a:r>
              <a:rPr lang="en-US" dirty="0"/>
              <a:t> KA171 </a:t>
            </a:r>
            <a:r>
              <a:rPr lang="en-US" dirty="0" err="1"/>
              <a:t>välispoliitika</a:t>
            </a:r>
            <a:r>
              <a:rPr lang="en-US" dirty="0"/>
              <a:t> </a:t>
            </a:r>
            <a:r>
              <a:rPr lang="en-US" dirty="0" err="1"/>
              <a:t>rahastusest</a:t>
            </a:r>
            <a:r>
              <a:rPr lang="en-US" dirty="0"/>
              <a:t> </a:t>
            </a:r>
            <a:r>
              <a:rPr lang="en-US" dirty="0" err="1"/>
              <a:t>riikidesse</a:t>
            </a:r>
            <a:r>
              <a:rPr lang="en-US" dirty="0"/>
              <a:t> </a:t>
            </a:r>
            <a:r>
              <a:rPr lang="en-US" dirty="0" err="1"/>
              <a:t>piirkondades</a:t>
            </a:r>
            <a:r>
              <a:rPr lang="en-US" dirty="0"/>
              <a:t> 1-12. 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800" dirty="0" err="1">
                <a:hlinkClick r:id="rId2"/>
              </a:rPr>
              <a:t>Arenguriikidesse</a:t>
            </a:r>
            <a:r>
              <a:rPr lang="en-US" sz="1800" dirty="0">
                <a:hlinkClick r:id="rId2"/>
              </a:rPr>
              <a:t> </a:t>
            </a:r>
            <a:r>
              <a:rPr lang="en-US" sz="1800" dirty="0"/>
              <a:t>(BA,MA) on </a:t>
            </a:r>
            <a:r>
              <a:rPr lang="en-US" sz="1800" dirty="0" err="1"/>
              <a:t>võimalik</a:t>
            </a:r>
            <a:r>
              <a:rPr lang="en-US" sz="1800" dirty="0"/>
              <a:t> </a:t>
            </a:r>
            <a:r>
              <a:rPr lang="en-US" sz="1800" dirty="0" err="1"/>
              <a:t>tudengitel</a:t>
            </a:r>
            <a:r>
              <a:rPr lang="en-US" sz="1800" dirty="0"/>
              <a:t> (</a:t>
            </a:r>
            <a:r>
              <a:rPr lang="en-US" sz="1800" dirty="0" err="1"/>
              <a:t>suunaga</a:t>
            </a:r>
            <a:r>
              <a:rPr lang="en-US" sz="1800" dirty="0"/>
              <a:t> </a:t>
            </a:r>
            <a:r>
              <a:rPr lang="en-US" sz="1800" dirty="0" err="1"/>
              <a:t>välja</a:t>
            </a:r>
            <a:r>
              <a:rPr lang="en-US" sz="1800" dirty="0"/>
              <a:t>)  </a:t>
            </a:r>
            <a:r>
              <a:rPr lang="en-US" sz="1800" dirty="0" err="1"/>
              <a:t>õpiränne</a:t>
            </a:r>
            <a:r>
              <a:rPr lang="en-US" sz="1800" dirty="0"/>
              <a:t> KA131 </a:t>
            </a:r>
            <a:r>
              <a:rPr lang="en-US" sz="1800" dirty="0" err="1"/>
              <a:t>sisepoliitika</a:t>
            </a:r>
            <a:r>
              <a:rPr lang="en-US" sz="1800" dirty="0"/>
              <a:t> </a:t>
            </a:r>
            <a:r>
              <a:rPr lang="en-US" sz="1800" dirty="0" err="1"/>
              <a:t>rahastusest</a:t>
            </a:r>
            <a:r>
              <a:rPr lang="en-US" sz="1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6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339E3BA-B4B2-4304-BD73-09597BAB6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/>
              <a:t>Tudengite</a:t>
            </a:r>
            <a:r>
              <a:rPr lang="en-US" sz="3600" dirty="0"/>
              <a:t> </a:t>
            </a:r>
            <a:r>
              <a:rPr lang="en-US" sz="3600" dirty="0" err="1"/>
              <a:t>õpirände</a:t>
            </a:r>
            <a:r>
              <a:rPr lang="en-US" sz="3600" dirty="0"/>
              <a:t> </a:t>
            </a:r>
            <a:r>
              <a:rPr lang="en-US" sz="3600" dirty="0" err="1"/>
              <a:t>tingimused</a:t>
            </a:r>
            <a:r>
              <a:rPr lang="en-US" sz="3600" dirty="0"/>
              <a:t> ja </a:t>
            </a:r>
            <a:r>
              <a:rPr lang="en-US" sz="3600" dirty="0" err="1"/>
              <a:t>erisused</a:t>
            </a:r>
            <a:r>
              <a:rPr lang="en-US" sz="3600" dirty="0"/>
              <a:t> (2) 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631C61C-6D76-4A26-9B2B-1A37EC426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Eestisse</a:t>
            </a:r>
            <a:r>
              <a:rPr lang="en-US" b="1" dirty="0"/>
              <a:t> </a:t>
            </a:r>
            <a:r>
              <a:rPr lang="en-US" b="1" dirty="0" err="1"/>
              <a:t>sissetulevad</a:t>
            </a:r>
            <a:r>
              <a:rPr lang="en-US" b="1" dirty="0"/>
              <a:t> </a:t>
            </a:r>
            <a:r>
              <a:rPr lang="en-US" dirty="0"/>
              <a:t>(BA,MA) </a:t>
            </a:r>
            <a:r>
              <a:rPr lang="en-US" b="1" dirty="0" err="1"/>
              <a:t>tudengid</a:t>
            </a:r>
            <a:r>
              <a:rPr lang="en-US" dirty="0"/>
              <a:t> </a:t>
            </a:r>
            <a:r>
              <a:rPr lang="en-US" dirty="0" err="1"/>
              <a:t>saavad</a:t>
            </a:r>
            <a:r>
              <a:rPr lang="en-US" dirty="0"/>
              <a:t> </a:t>
            </a:r>
            <a:r>
              <a:rPr lang="en-US" dirty="0" err="1"/>
              <a:t>tulla</a:t>
            </a:r>
            <a:r>
              <a:rPr lang="en-US" dirty="0"/>
              <a:t> </a:t>
            </a:r>
            <a:r>
              <a:rPr lang="en-US" dirty="0" err="1"/>
              <a:t>piirkondadest</a:t>
            </a:r>
            <a:r>
              <a:rPr lang="en-US" dirty="0"/>
              <a:t> 1.-12.</a:t>
            </a:r>
          </a:p>
          <a:p>
            <a:r>
              <a:rPr lang="en-US" b="1" dirty="0" err="1"/>
              <a:t>Doktorantide</a:t>
            </a:r>
            <a:r>
              <a:rPr lang="en-US" dirty="0"/>
              <a:t> </a:t>
            </a:r>
            <a:r>
              <a:rPr lang="en-US" dirty="0" err="1"/>
              <a:t>liikumine</a:t>
            </a:r>
            <a:r>
              <a:rPr lang="en-US" dirty="0"/>
              <a:t> on </a:t>
            </a:r>
            <a:r>
              <a:rPr lang="en-US" dirty="0" err="1"/>
              <a:t>mõlema</a:t>
            </a:r>
            <a:r>
              <a:rPr lang="en-US" dirty="0"/>
              <a:t> </a:t>
            </a:r>
            <a:r>
              <a:rPr lang="en-US" dirty="0" err="1"/>
              <a:t>suunaline</a:t>
            </a:r>
            <a:r>
              <a:rPr lang="en-US" dirty="0"/>
              <a:t> </a:t>
            </a:r>
            <a:r>
              <a:rPr lang="en-US" dirty="0" err="1"/>
              <a:t>kõikidesse</a:t>
            </a:r>
            <a:r>
              <a:rPr lang="en-US" dirty="0"/>
              <a:t> </a:t>
            </a:r>
            <a:r>
              <a:rPr lang="en-US" dirty="0" err="1"/>
              <a:t>piirkondadesse</a:t>
            </a:r>
            <a:r>
              <a:rPr lang="en-US" dirty="0"/>
              <a:t> 1.-12.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7E9C25B-71D7-45CE-B31A-0B6E735D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05979"/>
            <a:ext cx="7992888" cy="857250"/>
          </a:xfrm>
        </p:spPr>
        <p:txBody>
          <a:bodyPr>
            <a:noAutofit/>
          </a:bodyPr>
          <a:lstStyle/>
          <a:p>
            <a:r>
              <a:rPr lang="et-EE" sz="3600" dirty="0"/>
              <a:t>Tegevused </a:t>
            </a:r>
            <a:r>
              <a:rPr lang="en-US" sz="3600" dirty="0" err="1"/>
              <a:t>üleilmses</a:t>
            </a:r>
            <a:r>
              <a:rPr lang="et-EE" sz="3600" dirty="0"/>
              <a:t> õpirändes- õppejõud/töötajad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E6447F7E-3222-49B4-8FEB-77D768E4E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76" y="1707654"/>
            <a:ext cx="7848872" cy="3394472"/>
          </a:xfrm>
        </p:spPr>
        <p:txBody>
          <a:bodyPr>
            <a:noAutofit/>
          </a:bodyPr>
          <a:lstStyle/>
          <a:p>
            <a:r>
              <a:rPr lang="et-EE" sz="2800" dirty="0"/>
              <a:t>Füüsiline õpiränne õppejõududele ja töötajatele</a:t>
            </a:r>
          </a:p>
          <a:p>
            <a:r>
              <a:rPr lang="et-EE" sz="2800" dirty="0" err="1"/>
              <a:t>Sissekutsutavad</a:t>
            </a:r>
            <a:r>
              <a:rPr lang="et-EE" sz="2800" dirty="0"/>
              <a:t> eksperdid</a:t>
            </a:r>
          </a:p>
          <a:p>
            <a:r>
              <a:rPr lang="et-EE" sz="2800" dirty="0"/>
              <a:t>Põimitud õpiränne õpetama või </a:t>
            </a:r>
            <a:r>
              <a:rPr lang="et-EE" sz="2800" dirty="0" err="1"/>
              <a:t>koolituma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342576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6B44E93-332B-448B-B172-8963668E8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05979"/>
            <a:ext cx="7920880" cy="1285652"/>
          </a:xfrm>
        </p:spPr>
        <p:txBody>
          <a:bodyPr>
            <a:noAutofit/>
          </a:bodyPr>
          <a:lstStyle/>
          <a:p>
            <a:br>
              <a:rPr lang="en-US" sz="3600" dirty="0"/>
            </a:br>
            <a:r>
              <a:rPr lang="et-EE" sz="3600" dirty="0"/>
              <a:t>Õppejõudude/töötajate õpirände tingimused </a:t>
            </a:r>
            <a:r>
              <a:rPr lang="en-US" sz="3600" dirty="0"/>
              <a:t>(</a:t>
            </a:r>
            <a:r>
              <a:rPr lang="et-EE" sz="3600" dirty="0"/>
              <a:t>1</a:t>
            </a:r>
            <a:r>
              <a:rPr lang="en-US" sz="3600" dirty="0"/>
              <a:t>)</a:t>
            </a:r>
            <a:br>
              <a:rPr lang="en-US" sz="3600" dirty="0"/>
            </a:br>
            <a:br>
              <a:rPr lang="en-US" sz="3600" dirty="0"/>
            </a:b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B388ACF-AACF-4447-AB96-B162FA734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144" y="1347613"/>
            <a:ext cx="7884368" cy="3589907"/>
          </a:xfrm>
        </p:spPr>
        <p:txBody>
          <a:bodyPr>
            <a:noAutofit/>
          </a:bodyPr>
          <a:lstStyle/>
          <a:p>
            <a:r>
              <a:rPr lang="en-US" sz="2800" dirty="0" err="1"/>
              <a:t>Õppejõud</a:t>
            </a:r>
            <a:r>
              <a:rPr lang="en-US" sz="2800" dirty="0"/>
              <a:t> </a:t>
            </a:r>
            <a:r>
              <a:rPr lang="en-US" sz="2800" dirty="0" err="1"/>
              <a:t>saavad</a:t>
            </a:r>
            <a:r>
              <a:rPr lang="en-US" sz="2800" dirty="0"/>
              <a:t> </a:t>
            </a:r>
            <a:r>
              <a:rPr lang="en-US" sz="2800" dirty="0" err="1"/>
              <a:t>liikuda</a:t>
            </a:r>
            <a:r>
              <a:rPr lang="en-US" sz="2800" dirty="0"/>
              <a:t> </a:t>
            </a:r>
            <a:r>
              <a:rPr lang="en-US" sz="2800" dirty="0" err="1"/>
              <a:t>mõlema</a:t>
            </a:r>
            <a:r>
              <a:rPr lang="en-US" sz="2800" dirty="0"/>
              <a:t> </a:t>
            </a:r>
            <a:r>
              <a:rPr lang="en-US" sz="2800" dirty="0" err="1"/>
              <a:t>suunaliselt</a:t>
            </a:r>
            <a:r>
              <a:rPr lang="en-US" sz="2800" dirty="0"/>
              <a:t> </a:t>
            </a:r>
            <a:r>
              <a:rPr lang="en-US" sz="2800" dirty="0" err="1"/>
              <a:t>kõikidesse</a:t>
            </a:r>
            <a:r>
              <a:rPr lang="en-US" sz="2800" dirty="0"/>
              <a:t> </a:t>
            </a:r>
            <a:r>
              <a:rPr lang="en-US" sz="2800" dirty="0" err="1"/>
              <a:t>riikidesse</a:t>
            </a:r>
            <a:r>
              <a:rPr lang="en-US" sz="2800" dirty="0"/>
              <a:t> </a:t>
            </a:r>
            <a:r>
              <a:rPr lang="en-US" sz="2800" dirty="0" err="1"/>
              <a:t>piirkondades</a:t>
            </a:r>
            <a:r>
              <a:rPr lang="en-US" sz="2800" dirty="0"/>
              <a:t> 1-12.</a:t>
            </a:r>
          </a:p>
          <a:p>
            <a:r>
              <a:rPr lang="et-EE" sz="2800" dirty="0"/>
              <a:t>õppejõudude/töötajate </a:t>
            </a:r>
            <a:r>
              <a:rPr lang="et-EE" sz="2800" b="1" dirty="0"/>
              <a:t>füüsiline õpiränne </a:t>
            </a:r>
            <a:r>
              <a:rPr lang="en-US" sz="2800" b="1" dirty="0"/>
              <a:t>5</a:t>
            </a:r>
            <a:r>
              <a:rPr lang="et-EE" sz="2800" b="1" dirty="0"/>
              <a:t> päeva-2 kuud. </a:t>
            </a:r>
            <a:br>
              <a:rPr lang="et-EE" sz="2800" dirty="0"/>
            </a:br>
            <a:r>
              <a:rPr lang="et-EE" sz="2800" dirty="0"/>
              <a:t>Miinimumkestuse päevad peavad olema järjestikused. </a:t>
            </a:r>
            <a:br>
              <a:rPr lang="et-EE" sz="2800" dirty="0"/>
            </a:br>
            <a:r>
              <a:rPr lang="et-EE" sz="1800" dirty="0"/>
              <a:t>Õpetamise eesmärgil õpirände maht peab olema 8h (nädalas või lühema perioodi jooksul). Üle nädala kestva õpirände puhul proportsionaalne pooliku nädala ulatuses.</a:t>
            </a:r>
          </a:p>
        </p:txBody>
      </p:sp>
    </p:spTree>
    <p:extLst>
      <p:ext uri="{BB962C8B-B14F-4D97-AF65-F5344CB8AC3E}">
        <p14:creationId xmlns:p14="http://schemas.microsoft.com/office/powerpoint/2010/main" val="140834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83CA300-1425-4A58-A502-36606703C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05979"/>
            <a:ext cx="8136904" cy="857250"/>
          </a:xfrm>
        </p:spPr>
        <p:txBody>
          <a:bodyPr>
            <a:noAutofit/>
          </a:bodyPr>
          <a:lstStyle/>
          <a:p>
            <a:r>
              <a:rPr lang="et-EE" sz="3600" dirty="0"/>
              <a:t>Õppejõudude/töötajate õpirände tingimused </a:t>
            </a:r>
            <a:r>
              <a:rPr lang="en-US" sz="3600" dirty="0"/>
              <a:t>(</a:t>
            </a:r>
            <a:r>
              <a:rPr lang="et-EE" sz="3600" dirty="0"/>
              <a:t>2</a:t>
            </a:r>
            <a:r>
              <a:rPr lang="en-US" sz="3600" dirty="0"/>
              <a:t>)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B4B823D-03AD-4AD3-A6C2-87A453F60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543049"/>
            <a:ext cx="7283152" cy="3394472"/>
          </a:xfrm>
        </p:spPr>
        <p:txBody>
          <a:bodyPr>
            <a:normAutofit/>
          </a:bodyPr>
          <a:lstStyle/>
          <a:p>
            <a:r>
              <a:rPr lang="et-EE" sz="2800" dirty="0"/>
              <a:t>Kombineeritud õpirände (</a:t>
            </a:r>
            <a:r>
              <a:rPr lang="et-EE" sz="2800" dirty="0" err="1"/>
              <a:t>õpetamine+koolitus</a:t>
            </a:r>
            <a:r>
              <a:rPr lang="et-EE" sz="2800" dirty="0"/>
              <a:t>) puhul on õpetamise mahu nõue min 4h. </a:t>
            </a:r>
          </a:p>
          <a:p>
            <a:pPr marL="0" indent="0">
              <a:buNone/>
            </a:pPr>
            <a:endParaRPr lang="et-EE" sz="2800" dirty="0"/>
          </a:p>
          <a:p>
            <a:r>
              <a:rPr lang="et-EE" sz="2800" dirty="0" err="1"/>
              <a:t>Sissekutsutava</a:t>
            </a:r>
            <a:r>
              <a:rPr lang="et-EE" sz="2800" dirty="0"/>
              <a:t> eksperdi füüsiline õpiränne kestusega 1 päev-2 kuud. Õpetamise mahul miinimumnõuet pole</a:t>
            </a:r>
            <a:r>
              <a:rPr lang="en-US" sz="2800" dirty="0"/>
              <a:t>.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10651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CA43F37-F641-4816-AD03-AD357D31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05979"/>
            <a:ext cx="7884368" cy="857250"/>
          </a:xfrm>
        </p:spPr>
        <p:txBody>
          <a:bodyPr>
            <a:noAutofit/>
          </a:bodyPr>
          <a:lstStyle/>
          <a:p>
            <a:r>
              <a:rPr lang="et-EE" sz="3600" dirty="0"/>
              <a:t>Õppejõudude/töötajate õpirände tingimused </a:t>
            </a:r>
            <a:r>
              <a:rPr lang="en-US" sz="3600" dirty="0"/>
              <a:t>(</a:t>
            </a:r>
            <a:r>
              <a:rPr lang="et-EE" sz="3600" dirty="0"/>
              <a:t>3</a:t>
            </a:r>
            <a:r>
              <a:rPr lang="en-US" sz="3600" dirty="0"/>
              <a:t>)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92EE063-EED6-4E9B-B0A7-54D43A601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491630"/>
            <a:ext cx="7632848" cy="3394472"/>
          </a:xfrm>
        </p:spPr>
        <p:txBody>
          <a:bodyPr>
            <a:normAutofit/>
          </a:bodyPr>
          <a:lstStyle/>
          <a:p>
            <a:r>
              <a:rPr lang="et-EE" dirty="0"/>
              <a:t>Õppejõud/töötajad võivad õpirände sooritada ka põimitud õpirändena</a:t>
            </a:r>
          </a:p>
          <a:p>
            <a:pPr marL="0" indent="0">
              <a:buNone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11322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8EA0C41-5585-4862-A560-9AEDB51D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6779096" cy="452601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t-EE" sz="4900" dirty="0"/>
              <a:t>Programmiülesed prioriteedid</a:t>
            </a:r>
            <a:br>
              <a:rPr lang="et-EE" dirty="0"/>
            </a:br>
            <a:br>
              <a:rPr lang="et-EE" dirty="0"/>
            </a:br>
            <a:r>
              <a:rPr lang="et-EE" sz="3100" dirty="0"/>
              <a:t>2021 – 2027 programmiperioodil on fookuses  </a:t>
            </a:r>
            <a:br>
              <a:rPr lang="et-EE" sz="3100" dirty="0"/>
            </a:br>
            <a:r>
              <a:rPr lang="et-EE" sz="3100" dirty="0"/>
              <a:t>•	Sotsiaalne kaasatus</a:t>
            </a:r>
            <a:br>
              <a:rPr lang="et-EE" sz="3100" dirty="0"/>
            </a:br>
            <a:r>
              <a:rPr lang="et-EE" sz="3100" dirty="0"/>
              <a:t>•	Rohepööre</a:t>
            </a:r>
            <a:br>
              <a:rPr lang="et-EE" sz="3100" dirty="0"/>
            </a:br>
            <a:r>
              <a:rPr lang="et-EE" sz="3100" dirty="0"/>
              <a:t>•	Digipööre</a:t>
            </a:r>
            <a:br>
              <a:rPr lang="et-EE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77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TOETUSED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0736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FB99EFA-5E7B-4F17-96FE-23537E0C5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05979"/>
            <a:ext cx="7283152" cy="857250"/>
          </a:xfrm>
        </p:spPr>
        <p:txBody>
          <a:bodyPr>
            <a:normAutofit/>
          </a:bodyPr>
          <a:lstStyle/>
          <a:p>
            <a:r>
              <a:rPr lang="et-EE" sz="3200" dirty="0"/>
              <a:t>Tudengite elamistoetuse määrad kuus </a:t>
            </a:r>
            <a:r>
              <a:rPr lang="en-US" sz="3200" dirty="0"/>
              <a:t>(</a:t>
            </a:r>
            <a:r>
              <a:rPr lang="et-EE" sz="3200" dirty="0"/>
              <a:t>2</a:t>
            </a:r>
            <a:r>
              <a:rPr lang="en-US" sz="3200" dirty="0"/>
              <a:t>)</a:t>
            </a:r>
            <a:endParaRPr lang="en-150" sz="32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142C2514-C8E8-4C10-BF4D-60A5FA80A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1491630"/>
            <a:ext cx="7499176" cy="339447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Parterriigist</a:t>
            </a: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Eestisse</a:t>
            </a: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regioonid</a:t>
            </a:r>
            <a:r>
              <a:rPr lang="en-US" sz="2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1-12) 800</a:t>
            </a:r>
            <a:r>
              <a:rPr lang="et-E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t-EE" sz="2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err="1"/>
              <a:t>Eestist</a:t>
            </a:r>
            <a:r>
              <a:rPr lang="et-EE" sz="2800" dirty="0"/>
              <a:t> </a:t>
            </a:r>
            <a:r>
              <a:rPr lang="en-US" sz="2800" dirty="0"/>
              <a:t>P</a:t>
            </a:r>
            <a:r>
              <a:rPr lang="et-EE" sz="2800" dirty="0" err="1"/>
              <a:t>artnerriiki</a:t>
            </a:r>
            <a:r>
              <a:rPr lang="et-EE" sz="2800" dirty="0"/>
              <a:t> (Regioonid </a:t>
            </a:r>
            <a:r>
              <a:rPr lang="en-US" sz="2800" dirty="0">
                <a:solidFill>
                  <a:srgbClr val="1F00A4"/>
                </a:solidFill>
              </a:rPr>
              <a:t>1</a:t>
            </a:r>
            <a:r>
              <a:rPr lang="et-EE" sz="2800" dirty="0"/>
              <a:t>-12) 700</a:t>
            </a:r>
            <a:r>
              <a:rPr lang="et-E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Lisandub vähemate võimalustega tudengi lisatoetus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(150</a:t>
            </a:r>
            <a:r>
              <a:rPr lang="et-E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r>
              <a:rPr lang="en-US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t-E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ei lisandu praktikandi lisatoetust</a:t>
            </a:r>
            <a:r>
              <a:rPr lang="et-EE" sz="2800" dirty="0"/>
              <a:t> 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951525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96045DF-63CA-4FA0-B22C-2F81F579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0"/>
            <a:ext cx="7385992" cy="857250"/>
          </a:xfrm>
        </p:spPr>
        <p:txBody>
          <a:bodyPr>
            <a:normAutofit/>
          </a:bodyPr>
          <a:lstStyle/>
          <a:p>
            <a:r>
              <a:rPr lang="et-EE" sz="3600" dirty="0"/>
              <a:t>Lisatoetused tudengile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8B5B764-B55B-411A-AACD-D4A2F9D93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699542"/>
            <a:ext cx="7704856" cy="4443958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t-EE" sz="2800" dirty="0"/>
              <a:t>Vähemate võimalustega osaleja lisatoetus 250 </a:t>
            </a:r>
            <a:r>
              <a:rPr lang="et-E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€/kuus</a:t>
            </a:r>
          </a:p>
          <a:p>
            <a:r>
              <a:rPr lang="et-EE" sz="2800" dirty="0">
                <a:latin typeface="+mj-lt"/>
                <a:cs typeface="Times New Roman" panose="02020603050405020304" pitchFamily="18" charset="0"/>
              </a:rPr>
              <a:t>Reistoetus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et-EE" sz="2800" dirty="0">
                <a:latin typeface="+mj-lt"/>
                <a:cs typeface="Times New Roman" panose="02020603050405020304" pitchFamily="18" charset="0"/>
              </a:rPr>
              <a:t>rohelist reisiviisi eelistades </a:t>
            </a:r>
            <a:r>
              <a:rPr lang="et-EE" sz="2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kuni 4 reisipäeva (2+2).</a:t>
            </a:r>
            <a:endParaRPr lang="et-EE" sz="2800" dirty="0"/>
          </a:p>
          <a:p>
            <a:pPr marL="0" indent="0">
              <a:buNone/>
            </a:pPr>
            <a:br>
              <a:rPr lang="et-EE" sz="2400" dirty="0"/>
            </a:b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902836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BEA061B-DC56-412E-92A5-F94912BE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05979"/>
            <a:ext cx="7848872" cy="857250"/>
          </a:xfrm>
        </p:spPr>
        <p:txBody>
          <a:bodyPr>
            <a:noAutofit/>
          </a:bodyPr>
          <a:lstStyle/>
          <a:p>
            <a:r>
              <a:rPr lang="et-EE" sz="2800" dirty="0"/>
              <a:t>Üliõpilaste lühiajalise õpirände (doktorantide lühiajaline õpiränne või põimitud õpiränne) toetused</a:t>
            </a:r>
            <a:endParaRPr lang="aa-ET" sz="28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A8DBE12-1EE2-45A9-931A-0339D5C6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128" y="1275606"/>
            <a:ext cx="7848872" cy="37444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2200" dirty="0"/>
              <a:t>Päevad 1-14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t-EE" sz="2200" dirty="0"/>
              <a:t> 70 </a:t>
            </a:r>
            <a:r>
              <a:rPr lang="et-E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€/päev</a:t>
            </a:r>
          </a:p>
          <a:p>
            <a:pPr marL="0" indent="0">
              <a:buNone/>
            </a:pPr>
            <a:r>
              <a:rPr lang="et-EE" sz="2200" dirty="0">
                <a:latin typeface="+mj-lt"/>
                <a:cs typeface="Times New Roman" panose="02020603050405020304" pitchFamily="18" charset="0"/>
              </a:rPr>
              <a:t>Päevad 15-30</a:t>
            </a:r>
            <a:r>
              <a:rPr lang="et-E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</a:t>
            </a:r>
            <a:r>
              <a:rPr lang="et-EE" sz="2200" dirty="0">
                <a:latin typeface="+mj-lt"/>
                <a:cs typeface="Times New Roman" panose="02020603050405020304" pitchFamily="18" charset="0"/>
              </a:rPr>
              <a:t> 50 </a:t>
            </a:r>
            <a:r>
              <a:rPr lang="et-EE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€/päev</a:t>
            </a:r>
          </a:p>
          <a:p>
            <a:pPr marL="0" indent="0">
              <a:buNone/>
            </a:pPr>
            <a:endParaRPr lang="et-EE" sz="1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Vajadusel lisanduvad 2 reisipäeva (1+1) individuaalse toetuse osast.</a:t>
            </a:r>
          </a:p>
          <a:p>
            <a:pPr marL="0" indent="0">
              <a:buNone/>
            </a:pPr>
            <a:endParaRPr lang="et-EE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Vähemate võimalustega osalejatele lisatoetus:</a:t>
            </a:r>
          </a:p>
          <a:p>
            <a:pPr marL="0" indent="0">
              <a:buNone/>
            </a:pPr>
            <a:r>
              <a:rPr lang="et-E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5-14 päevase õpirände eest 100 € ning </a:t>
            </a:r>
          </a:p>
          <a:p>
            <a:pPr marL="0" indent="0">
              <a:buNone/>
            </a:pPr>
            <a:r>
              <a:rPr lang="et-E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15-30 päevase õpirände eest 150 €.</a:t>
            </a:r>
            <a:br>
              <a:rPr lang="et-E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t-E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t-EE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 lisandu praktikandi lisatoetust.</a:t>
            </a:r>
            <a:endParaRPr lang="aa-ET" sz="2200" dirty="0"/>
          </a:p>
        </p:txBody>
      </p:sp>
    </p:spTree>
    <p:extLst>
      <p:ext uri="{BB962C8B-B14F-4D97-AF65-F5344CB8AC3E}">
        <p14:creationId xmlns:p14="http://schemas.microsoft.com/office/powerpoint/2010/main" val="1182658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5922D40-836C-48CE-AB7D-8AADCCA29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58316"/>
            <a:ext cx="6923112" cy="857250"/>
          </a:xfrm>
        </p:spPr>
        <p:txBody>
          <a:bodyPr>
            <a:normAutofit/>
          </a:bodyPr>
          <a:lstStyle/>
          <a:p>
            <a:r>
              <a:rPr lang="et-EE" sz="3600" dirty="0"/>
              <a:t>Üliõpilaste reisitoetused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818139F-BBF6-4097-8B63-278838F17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915566"/>
            <a:ext cx="7560840" cy="367905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Vahemaa arvutatakse kasutades Euroopa Komisjoni </a:t>
            </a:r>
            <a:r>
              <a:rPr lang="et-EE" sz="1800" b="1" u="sng" dirty="0">
                <a:solidFill>
                  <a:srgbClr val="548DD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vahemaade kalkulaatorit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Rohelist reisiviisi eelistades võib lisaks saada 4 reisipäeva (2+2 päeva), mis kaetakse elamiskulude toetusest.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BB16D3A-CEEF-495F-8465-695A183A1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747118"/>
              </p:ext>
            </p:extLst>
          </p:nvPr>
        </p:nvGraphicFramePr>
        <p:xfrm>
          <a:off x="1418176" y="2859782"/>
          <a:ext cx="7268625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992">
                  <a:extLst>
                    <a:ext uri="{9D8B030D-6E8A-4147-A177-3AD203B41FA5}">
                      <a16:colId xmlns:a16="http://schemas.microsoft.com/office/drawing/2014/main" val="487427785"/>
                    </a:ext>
                  </a:extLst>
                </a:gridCol>
                <a:gridCol w="2491478">
                  <a:extLst>
                    <a:ext uri="{9D8B030D-6E8A-4147-A177-3AD203B41FA5}">
                      <a16:colId xmlns:a16="http://schemas.microsoft.com/office/drawing/2014/main" val="3055756293"/>
                    </a:ext>
                  </a:extLst>
                </a:gridCol>
                <a:gridCol w="2688155">
                  <a:extLst>
                    <a:ext uri="{9D8B030D-6E8A-4147-A177-3AD203B41FA5}">
                      <a16:colId xmlns:a16="http://schemas.microsoft.com/office/drawing/2014/main" val="4208109916"/>
                    </a:ext>
                  </a:extLst>
                </a:gridCol>
              </a:tblGrid>
              <a:tr h="49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Vahemaa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dirty="0">
                          <a:effectLst/>
                        </a:rPr>
                        <a:t>Tavalise reisiviisi korral</a:t>
                      </a:r>
                      <a:br>
                        <a:rPr lang="et-EE" sz="1100" dirty="0">
                          <a:effectLst/>
                        </a:rPr>
                      </a:br>
                      <a:r>
                        <a:rPr lang="et-EE" sz="1100" dirty="0">
                          <a:effectLst/>
                        </a:rPr>
                        <a:t>Ühik on ühe osaleja kohta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Rohelist reisiviisi eelistades</a:t>
                      </a:r>
                      <a:br>
                        <a:rPr lang="et-EE" sz="1100">
                          <a:effectLst/>
                        </a:rPr>
                      </a:br>
                      <a:r>
                        <a:rPr lang="et-EE" sz="1100">
                          <a:effectLst/>
                        </a:rPr>
                        <a:t>Ühik on ühe osaleja kohta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6629308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10-99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23 €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dirty="0">
                          <a:effectLst/>
                          <a:highlight>
                            <a:srgbClr val="808080"/>
                          </a:highlight>
                        </a:rPr>
                        <a:t> -</a:t>
                      </a:r>
                      <a:endParaRPr lang="aa-ET" sz="1100" dirty="0"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941100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100-499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180 €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210 €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9485389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500-1999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275 €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320 €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549306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2000-2999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360 €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410 €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8111568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3000-3999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530 €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610 €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590012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4000-7999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820 €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dirty="0">
                          <a:effectLst/>
                        </a:rPr>
                        <a:t> -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16215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8000 km või rohkem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 1500 €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dirty="0">
                          <a:effectLst/>
                        </a:rPr>
                        <a:t> -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3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423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47001AD-DA71-4EDE-B47A-DCA9D147F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2B8F"/>
                </a:solidFill>
                <a:effectLst/>
                <a:uLnTx/>
                <a:uFillTx/>
                <a:latin typeface="Filson Pro"/>
                <a:ea typeface="+mj-ea"/>
                <a:cs typeface="+mj-cs"/>
              </a:rPr>
            </a:b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0E2B8F"/>
                </a:solidFill>
                <a:effectLst/>
                <a:uLnTx/>
                <a:uFillTx/>
                <a:latin typeface="Filson Pro"/>
                <a:ea typeface="+mj-ea"/>
                <a:cs typeface="+mj-cs"/>
              </a:rPr>
              <a:t>Õppejõudude/töötajate toetused- päevamäärad eurodes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E2B8F"/>
                </a:solidFill>
                <a:effectLst/>
                <a:uLnTx/>
                <a:uFillTx/>
                <a:latin typeface="Filson Pro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1AB951A-01D5-49C5-A17B-ED4E6CF8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707653"/>
            <a:ext cx="6923112" cy="2886969"/>
          </a:xfrm>
        </p:spPr>
        <p:txBody>
          <a:bodyPr/>
          <a:lstStyle/>
          <a:p>
            <a:r>
              <a:rPr lang="en-US" dirty="0" err="1"/>
              <a:t>Eestisse</a:t>
            </a:r>
            <a:r>
              <a:rPr lang="en-US" dirty="0"/>
              <a:t> </a:t>
            </a:r>
            <a:r>
              <a:rPr lang="en-US" dirty="0" err="1"/>
              <a:t>sissetulevad</a:t>
            </a:r>
            <a:r>
              <a:rPr lang="en-US" dirty="0"/>
              <a:t> 140 </a:t>
            </a:r>
            <a:r>
              <a:rPr lang="en-US" dirty="0" err="1"/>
              <a:t>eur</a:t>
            </a:r>
            <a:r>
              <a:rPr lang="en-US" dirty="0"/>
              <a:t> </a:t>
            </a:r>
            <a:r>
              <a:rPr lang="en-US" dirty="0" err="1"/>
              <a:t>päevas</a:t>
            </a:r>
            <a:endParaRPr lang="en-US" dirty="0"/>
          </a:p>
          <a:p>
            <a:r>
              <a:rPr lang="en-US" dirty="0" err="1"/>
              <a:t>Eestist</a:t>
            </a:r>
            <a:r>
              <a:rPr lang="en-US" dirty="0"/>
              <a:t> </a:t>
            </a:r>
            <a:r>
              <a:rPr lang="en-US" dirty="0" err="1"/>
              <a:t>väljaminevad</a:t>
            </a:r>
            <a:r>
              <a:rPr lang="en-US" dirty="0"/>
              <a:t> 180 </a:t>
            </a:r>
            <a:r>
              <a:rPr lang="en-US" dirty="0" err="1"/>
              <a:t>eur</a:t>
            </a:r>
            <a:r>
              <a:rPr lang="en-US" dirty="0"/>
              <a:t> </a:t>
            </a:r>
            <a:r>
              <a:rPr lang="en-US" dirty="0" err="1"/>
              <a:t>päevas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45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AA7D498-7122-41E5-A4C2-6FD79C9E4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05979"/>
            <a:ext cx="7632848" cy="857250"/>
          </a:xfrm>
        </p:spPr>
        <p:txBody>
          <a:bodyPr>
            <a:normAutofit/>
          </a:bodyPr>
          <a:lstStyle/>
          <a:p>
            <a:r>
              <a:rPr lang="et-EE" sz="3600" dirty="0"/>
              <a:t>Õppejõudude/töötajate reisitoetused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E4507CF-4F9C-4BA6-AD8E-47961261C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Vahemaa arvutatakse kasutades Euroopa Komisjoni </a:t>
            </a:r>
            <a:r>
              <a:rPr lang="et-EE" sz="1800" b="1" u="sng" dirty="0">
                <a:solidFill>
                  <a:srgbClr val="548DD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vahemaade kalkulaatorit</a:t>
            </a:r>
            <a:endParaRPr lang="et-EE" sz="1800" b="1" u="sng" dirty="0">
              <a:solidFill>
                <a:srgbClr val="548DD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Rohelist reisiviisi eelistades võib lisaks saada 4 reisipäeva (2+2 päeva), mis kaetakse elamiskulude toetusest.</a:t>
            </a:r>
            <a:endParaRPr lang="aa-E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aa-ET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2BBDFD3-E0A0-47C4-AB0E-0B2EE2C9B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28818"/>
              </p:ext>
            </p:extLst>
          </p:nvPr>
        </p:nvGraphicFramePr>
        <p:xfrm>
          <a:off x="539552" y="2551063"/>
          <a:ext cx="6570980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8490">
                  <a:extLst>
                    <a:ext uri="{9D8B030D-6E8A-4147-A177-3AD203B41FA5}">
                      <a16:colId xmlns:a16="http://schemas.microsoft.com/office/drawing/2014/main" val="199961822"/>
                    </a:ext>
                  </a:extLst>
                </a:gridCol>
                <a:gridCol w="2252345">
                  <a:extLst>
                    <a:ext uri="{9D8B030D-6E8A-4147-A177-3AD203B41FA5}">
                      <a16:colId xmlns:a16="http://schemas.microsoft.com/office/drawing/2014/main" val="1022822404"/>
                    </a:ext>
                  </a:extLst>
                </a:gridCol>
                <a:gridCol w="2430145">
                  <a:extLst>
                    <a:ext uri="{9D8B030D-6E8A-4147-A177-3AD203B41FA5}">
                      <a16:colId xmlns:a16="http://schemas.microsoft.com/office/drawing/2014/main" val="3601593530"/>
                    </a:ext>
                  </a:extLst>
                </a:gridCol>
              </a:tblGrid>
              <a:tr h="491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Vahemaa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dirty="0">
                          <a:effectLst/>
                        </a:rPr>
                        <a:t>Tavalise reisiviisi korral.</a:t>
                      </a:r>
                      <a:br>
                        <a:rPr lang="et-EE" sz="1100" dirty="0">
                          <a:effectLst/>
                        </a:rPr>
                      </a:br>
                      <a:r>
                        <a:rPr lang="et-EE" sz="1100" dirty="0">
                          <a:effectLst/>
                        </a:rPr>
                        <a:t>Ühik on ühe osaleja kohta</a:t>
                      </a:r>
                      <a:endParaRPr lang="aa-E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Rohelist reisiviisi eelistades</a:t>
                      </a:r>
                      <a:br>
                        <a:rPr lang="et-EE" sz="1100">
                          <a:effectLst/>
                        </a:rPr>
                      </a:br>
                      <a:r>
                        <a:rPr lang="et-EE" sz="1100">
                          <a:effectLst/>
                        </a:rPr>
                        <a:t>Ühik on ühe osaleja kohta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7744254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10-99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23 €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  <a:highlight>
                            <a:srgbClr val="808080"/>
                          </a:highlight>
                        </a:rPr>
                        <a:t> -</a:t>
                      </a:r>
                      <a:endParaRPr lang="aa-ET" sz="1100" b="1" dirty="0"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395509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100-499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180 €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210 €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2803818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500-1999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275 €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320 €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0224885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875665" algn="ctr"/>
                          <a:tab pos="1751330" algn="r"/>
                        </a:tabLst>
                      </a:pPr>
                      <a:r>
                        <a:rPr lang="et-EE" sz="1100">
                          <a:effectLst/>
                        </a:rPr>
                        <a:t>	2000-2999 km	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360 €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410 €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1240941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3000-3999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530 €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610 €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561181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4000-7999 km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</a:rPr>
                        <a:t>820 €</a:t>
                      </a:r>
                      <a:endParaRPr lang="aa-ET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  <a:highlight>
                            <a:srgbClr val="808080"/>
                          </a:highlight>
                        </a:rPr>
                        <a:t> -</a:t>
                      </a:r>
                      <a:endParaRPr lang="aa-ET" sz="1100" b="1" dirty="0"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269145"/>
                  </a:ext>
                </a:extLst>
              </a:tr>
              <a:tr h="238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>
                          <a:effectLst/>
                        </a:rPr>
                        <a:t>8000 km või rohkem</a:t>
                      </a:r>
                      <a:endParaRPr lang="aa-E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>
                          <a:effectLst/>
                        </a:rPr>
                        <a:t> 1500 €</a:t>
                      </a:r>
                      <a:endParaRPr lang="aa-ET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t-EE" sz="1100" b="1" dirty="0">
                          <a:effectLst/>
                          <a:highlight>
                            <a:srgbClr val="808080"/>
                          </a:highlight>
                        </a:rPr>
                        <a:t> -</a:t>
                      </a:r>
                      <a:endParaRPr lang="aa-ET" sz="1100" b="1" dirty="0">
                        <a:effectLst/>
                        <a:highlight>
                          <a:srgbClr val="80808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087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4556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B97C786-E93C-4B39-B5CB-135F7082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KORRALDUSTOETUS</a:t>
            </a:r>
            <a:endParaRPr lang="aa-ET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091FF435-82EB-4E13-9B45-A5EE7696F0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977675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F020363-3822-43A8-83C1-602820B4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05979"/>
            <a:ext cx="7355160" cy="857250"/>
          </a:xfrm>
        </p:spPr>
        <p:txBody>
          <a:bodyPr>
            <a:normAutofit/>
          </a:bodyPr>
          <a:lstStyle/>
          <a:p>
            <a:r>
              <a:rPr lang="et-EE" sz="3600" dirty="0"/>
              <a:t>Korraldustoetus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CBBFC0E-4C64-47F6-83CE-6B9A66E03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/>
              <a:t> 5</a:t>
            </a:r>
            <a:r>
              <a:rPr lang="et-EE" sz="3600" dirty="0"/>
              <a:t>00 </a:t>
            </a:r>
            <a:r>
              <a:rPr lang="et-EE" sz="3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€/</a:t>
            </a:r>
            <a:r>
              <a:rPr lang="et-EE" sz="3600" dirty="0"/>
              <a:t>osaleja</a:t>
            </a:r>
            <a:r>
              <a:rPr lang="en-US" sz="3600" dirty="0"/>
              <a:t> </a:t>
            </a:r>
            <a:r>
              <a:rPr lang="en-US" sz="3600" dirty="0" err="1"/>
              <a:t>kohta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Lisaks</a:t>
            </a:r>
            <a:r>
              <a:rPr lang="en-US" sz="3600" dirty="0"/>
              <a:t> </a:t>
            </a:r>
            <a:r>
              <a:rPr lang="en-US" sz="3600" dirty="0" err="1"/>
              <a:t>vähemate</a:t>
            </a:r>
            <a:r>
              <a:rPr lang="en-US" sz="3600" dirty="0"/>
              <a:t> </a:t>
            </a:r>
            <a:r>
              <a:rPr lang="en-US" sz="3600" dirty="0" err="1"/>
              <a:t>võimalustega</a:t>
            </a:r>
            <a:r>
              <a:rPr lang="en-US" sz="3600" dirty="0"/>
              <a:t> </a:t>
            </a:r>
            <a:r>
              <a:rPr lang="en-US" sz="3600" dirty="0" err="1"/>
              <a:t>osalejate</a:t>
            </a:r>
            <a:r>
              <a:rPr lang="en-US" sz="3600" dirty="0"/>
              <a:t>, </a:t>
            </a:r>
            <a:r>
              <a:rPr lang="en-US" sz="3600" dirty="0" err="1"/>
              <a:t>kes</a:t>
            </a:r>
            <a:r>
              <a:rPr lang="en-US" sz="3600" dirty="0"/>
              <a:t> </a:t>
            </a:r>
            <a:r>
              <a:rPr lang="en-US" sz="3600" dirty="0" err="1"/>
              <a:t>saavad</a:t>
            </a:r>
            <a:r>
              <a:rPr lang="en-US" sz="3600" dirty="0"/>
              <a:t> </a:t>
            </a:r>
            <a:r>
              <a:rPr lang="en-US" sz="3600" dirty="0" err="1"/>
              <a:t>toetust</a:t>
            </a:r>
            <a:r>
              <a:rPr lang="en-US" sz="3600" dirty="0"/>
              <a:t> </a:t>
            </a:r>
            <a:r>
              <a:rPr lang="en-US" sz="3600" dirty="0" err="1"/>
              <a:t>tegelike</a:t>
            </a:r>
            <a:r>
              <a:rPr lang="en-US" sz="3600" dirty="0"/>
              <a:t> </a:t>
            </a:r>
            <a:r>
              <a:rPr lang="en-US" sz="3600" dirty="0" err="1"/>
              <a:t>kulude</a:t>
            </a:r>
            <a:r>
              <a:rPr lang="en-US" sz="3600" dirty="0"/>
              <a:t> </a:t>
            </a:r>
            <a:r>
              <a:rPr lang="en-US" sz="3600" dirty="0" err="1"/>
              <a:t>alusel</a:t>
            </a:r>
            <a:r>
              <a:rPr lang="en-US" sz="3600" dirty="0"/>
              <a:t>, </a:t>
            </a:r>
            <a:r>
              <a:rPr lang="en-US" sz="3600" dirty="0" err="1"/>
              <a:t>õpirändes</a:t>
            </a:r>
            <a:r>
              <a:rPr lang="en-US" sz="3600" dirty="0"/>
              <a:t> </a:t>
            </a:r>
            <a:r>
              <a:rPr lang="en-US" sz="3600" dirty="0" err="1"/>
              <a:t>osalemise</a:t>
            </a:r>
            <a:r>
              <a:rPr lang="en-US" sz="3600" dirty="0"/>
              <a:t> </a:t>
            </a:r>
            <a:r>
              <a:rPr lang="en-US" sz="3600" dirty="0" err="1"/>
              <a:t>eest</a:t>
            </a:r>
            <a:r>
              <a:rPr lang="en-US" sz="3600" dirty="0"/>
              <a:t> 100 €/</a:t>
            </a:r>
            <a:r>
              <a:rPr lang="en-US" sz="3600" dirty="0" err="1"/>
              <a:t>osaleja</a:t>
            </a:r>
            <a:endParaRPr lang="en-US" sz="36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t-EE" sz="2800" dirty="0"/>
          </a:p>
          <a:p>
            <a:pPr marL="0" indent="0">
              <a:buNone/>
            </a:pPr>
            <a:endParaRPr lang="et-EE" sz="2800" dirty="0"/>
          </a:p>
          <a:p>
            <a:pPr marL="0" indent="0">
              <a:buNone/>
            </a:pPr>
            <a:r>
              <a:rPr lang="en-US" sz="2800" dirty="0">
                <a:latin typeface="+mj-lt"/>
                <a:cs typeface="Times New Roman" panose="02020603050405020304" pitchFamily="18" charset="0"/>
              </a:rPr>
              <a:t>          </a:t>
            </a:r>
            <a:endParaRPr lang="et-EE" sz="2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7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9C82089-F3F8-4735-979A-4934EEB22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05979"/>
            <a:ext cx="8352928" cy="857250"/>
          </a:xfrm>
        </p:spPr>
        <p:txBody>
          <a:bodyPr>
            <a:noAutofit/>
          </a:bodyPr>
          <a:lstStyle/>
          <a:p>
            <a:r>
              <a:rPr lang="et-EE" sz="3600" dirty="0"/>
              <a:t>Põimitud intensiivkursuse korraldustoetus</a:t>
            </a:r>
            <a:endParaRPr lang="aa-ET" sz="3600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7FA8B7C-0A34-40AC-97D4-1C1DAC568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6995120" cy="3394472"/>
          </a:xfrm>
        </p:spPr>
        <p:txBody>
          <a:bodyPr>
            <a:normAutofit/>
          </a:bodyPr>
          <a:lstStyle/>
          <a:p>
            <a:r>
              <a:rPr lang="et-EE" sz="2800" dirty="0"/>
              <a:t>Mõeldud kursust korraldavale koolile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t-EE" dirty="0"/>
              <a:t>400 </a:t>
            </a:r>
            <a:r>
              <a:rPr lang="et-E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€</a:t>
            </a:r>
            <a:r>
              <a:rPr lang="et-E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/osaleja kohta </a:t>
            </a:r>
            <a:r>
              <a:rPr lang="et-EE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(grupi suurus 15-20 osalejat; kursust läbi viivad õppejõud/koolitajad ei lähe grupi suuruse arvestusse)</a:t>
            </a:r>
            <a:endParaRPr lang="et-EE" sz="2400" dirty="0"/>
          </a:p>
          <a:p>
            <a:r>
              <a:rPr lang="et-EE" sz="2800" dirty="0"/>
              <a:t>Osalejate toetused peab taotlema ja katma saatev kõrgkool </a:t>
            </a:r>
            <a:r>
              <a:rPr lang="et-EE" sz="2400" dirty="0"/>
              <a:t>(individuaalne toetus ja reisitoetus) </a:t>
            </a:r>
            <a:endParaRPr lang="aa-ET" sz="2400" dirty="0"/>
          </a:p>
        </p:txBody>
      </p:sp>
    </p:spTree>
    <p:extLst>
      <p:ext uri="{BB962C8B-B14F-4D97-AF65-F5344CB8AC3E}">
        <p14:creationId xmlns:p14="http://schemas.microsoft.com/office/powerpoint/2010/main" val="305113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E1DAB5E-E484-43CD-9F2D-9EBBAE5E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Uued</a:t>
            </a:r>
            <a:r>
              <a:rPr lang="en-US" dirty="0"/>
              <a:t> </a:t>
            </a:r>
            <a:r>
              <a:rPr lang="en-US" dirty="0" err="1"/>
              <a:t>mõisted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828725F-E00B-49E4-8CC8-13BFCBC4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7823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Programmiriigid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Countries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EU Member State/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Liikmesriigid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Programmiga</a:t>
            </a:r>
            <a:r>
              <a:rPr lang="en-US" sz="2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liitunud</a:t>
            </a:r>
            <a:r>
              <a:rPr lang="en-US" sz="2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kolmandad</a:t>
            </a:r>
            <a:r>
              <a:rPr lang="en-US" sz="2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riigid</a:t>
            </a:r>
            <a:r>
              <a:rPr lang="en-US" sz="2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= Third countries associated to the </a:t>
            </a:r>
            <a:r>
              <a:rPr lang="en-US" sz="280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8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b="0" i="0" u="none" strike="noStrike" baseline="0" dirty="0" err="1">
                <a:latin typeface="Calibri" panose="020F0502020204030204" pitchFamily="34" charset="0"/>
              </a:rPr>
              <a:t>Põhja-Makedoonia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b="0" i="0" u="none" strike="noStrike" baseline="0" dirty="0">
                <a:latin typeface="Calibri" panose="020F0502020204030204" pitchFamily="34" charset="0"/>
              </a:rPr>
              <a:t>Serbia, Island, Liechtenstein,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</a:rPr>
              <a:t>Norra</a:t>
            </a:r>
            <a:r>
              <a:rPr lang="en-US" sz="2000" dirty="0">
                <a:latin typeface="Calibri" panose="020F0502020204030204" pitchFamily="34" charset="0"/>
              </a:rPr>
              <a:t>, </a:t>
            </a:r>
            <a:r>
              <a:rPr lang="en-US" sz="2000" b="0" i="0" u="none" strike="noStrike" baseline="0" dirty="0" err="1">
                <a:latin typeface="Calibri" panose="020F0502020204030204" pitchFamily="34" charset="0"/>
              </a:rPr>
              <a:t>Türgi</a:t>
            </a:r>
            <a:r>
              <a:rPr lang="en-US" sz="2000" dirty="0">
                <a:latin typeface="Calibri" panose="020F0502020204030204" pitchFamily="34" charset="0"/>
              </a:rPr>
              <a:t>)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endParaRPr lang="en-US" sz="2800" dirty="0">
              <a:solidFill>
                <a:srgbClr val="1F00A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Partnerriigid</a:t>
            </a:r>
            <a:r>
              <a:rPr lang="en-US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/Partner Countries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countries not associated to the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fi-FI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eistest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kolmandatest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riikidest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 ole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programmiga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liitunud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(1.-14 </a:t>
            </a:r>
            <a:r>
              <a:rPr lang="fi-FI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piirkonnad</a:t>
            </a:r>
            <a:r>
              <a:rPr lang="fi-FI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75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4FE014D-DBFB-4E62-9528-663905883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Üldine info</a:t>
            </a:r>
            <a:endParaRPr lang="en-150" dirty="0"/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6FC793B2-3903-4D1E-8470-363C4BF24F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355437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5B44276-4B70-46C5-9319-80566E60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/>
              <a:t>Üldine info projektide kohta</a:t>
            </a:r>
            <a:endParaRPr lang="aa-ET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8555D19-2FC5-414C-8594-89076145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635646"/>
            <a:ext cx="6923112" cy="3394472"/>
          </a:xfrm>
        </p:spPr>
        <p:txBody>
          <a:bodyPr/>
          <a:lstStyle/>
          <a:p>
            <a:r>
              <a:rPr lang="et-EE" dirty="0"/>
              <a:t>Kestus 2</a:t>
            </a:r>
            <a:r>
              <a:rPr lang="en-US" dirty="0"/>
              <a:t>4 </a:t>
            </a:r>
            <a:r>
              <a:rPr lang="en-US" dirty="0" err="1"/>
              <a:t>või</a:t>
            </a:r>
            <a:r>
              <a:rPr lang="en-US" dirty="0"/>
              <a:t> 36</a:t>
            </a:r>
            <a:r>
              <a:rPr lang="et-EE" dirty="0"/>
              <a:t> kuud</a:t>
            </a:r>
          </a:p>
          <a:p>
            <a:r>
              <a:rPr lang="et-EE" dirty="0"/>
              <a:t>Projekti algus 01.0</a:t>
            </a:r>
            <a:r>
              <a:rPr lang="en-US" dirty="0"/>
              <a:t>8</a:t>
            </a:r>
            <a:r>
              <a:rPr lang="et-EE" dirty="0"/>
              <a:t>.2022</a:t>
            </a:r>
          </a:p>
          <a:p>
            <a:r>
              <a:rPr lang="et-EE" dirty="0"/>
              <a:t>ja lõpp 31.07.202</a:t>
            </a:r>
            <a:r>
              <a:rPr lang="en-US" dirty="0"/>
              <a:t>4 </a:t>
            </a:r>
            <a:r>
              <a:rPr lang="en-US" dirty="0" err="1"/>
              <a:t>või</a:t>
            </a:r>
            <a:r>
              <a:rPr lang="en-US" dirty="0"/>
              <a:t> 31.07.2025</a:t>
            </a:r>
            <a:endParaRPr lang="et-EE" dirty="0"/>
          </a:p>
          <a:p>
            <a:pPr marL="0" indent="0">
              <a:buNone/>
            </a:pPr>
            <a:endParaRPr lang="aa-ET" dirty="0"/>
          </a:p>
        </p:txBody>
      </p:sp>
    </p:spTree>
    <p:extLst>
      <p:ext uri="{BB962C8B-B14F-4D97-AF65-F5344CB8AC3E}">
        <p14:creationId xmlns:p14="http://schemas.microsoft.com/office/powerpoint/2010/main" val="4230266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FD48E22-F979-4721-A6B5-92BBB3FC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KA171 </a:t>
            </a:r>
            <a:r>
              <a:rPr lang="en-US" dirty="0" err="1"/>
              <a:t>Taotlusvorm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EC23771-2496-4328-B1BB-B7A4FEB9B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Sisuliselt</a:t>
            </a:r>
            <a:r>
              <a:rPr lang="en-US" dirty="0"/>
              <a:t> </a:t>
            </a:r>
            <a:r>
              <a:rPr lang="en-US" dirty="0" err="1"/>
              <a:t>sarnane</a:t>
            </a:r>
            <a:r>
              <a:rPr lang="en-US" dirty="0"/>
              <a:t> KA131 </a:t>
            </a:r>
            <a:r>
              <a:rPr lang="en-US" dirty="0" err="1"/>
              <a:t>vormiga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Taotlusest</a:t>
            </a:r>
            <a:endParaRPr lang="en-US" dirty="0"/>
          </a:p>
          <a:p>
            <a:pPr marL="0" indent="0">
              <a:buNone/>
            </a:pP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Kohustuslik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lisada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kõrgkoolid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kellega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koostööd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teete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samast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riigist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võib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olla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mitu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kooli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Sisestage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piirkonna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erinevad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väljaminevad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sissetulevad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liikuvused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Mobiilsuste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arv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Iga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piirkonna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vaja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vastata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2le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teemale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pidades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silmas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kõrgkooli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partnerit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(Relevance of the strategy, Impact and dissemination)</a:t>
            </a:r>
          </a:p>
        </p:txBody>
      </p:sp>
    </p:spTree>
    <p:extLst>
      <p:ext uri="{BB962C8B-B14F-4D97-AF65-F5344CB8AC3E}">
        <p14:creationId xmlns:p14="http://schemas.microsoft.com/office/powerpoint/2010/main" val="896132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B9A8467-D140-43F7-A1B6-BE25EE85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Taotluse </a:t>
            </a:r>
            <a:r>
              <a:rPr lang="et-EE" dirty="0" err="1"/>
              <a:t>esitami</a:t>
            </a:r>
            <a:r>
              <a:rPr lang="en-US" dirty="0"/>
              <a:t>ne</a:t>
            </a:r>
            <a:r>
              <a:rPr lang="et-EE" dirty="0"/>
              <a:t> </a:t>
            </a:r>
            <a:endParaRPr lang="aa-ET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BC9AF26-7076-4493-AE15-362A3FC1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t-EE" dirty="0" err="1"/>
              <a:t>ähtaeg</a:t>
            </a:r>
            <a:r>
              <a:rPr lang="et-EE" dirty="0"/>
              <a:t> on 23.02.2022 kell 13.00 (Eesti aja järgi</a:t>
            </a:r>
            <a:r>
              <a:rPr lang="en-US" dirty="0"/>
              <a:t>,</a:t>
            </a:r>
            <a:r>
              <a:rPr lang="et-EE" dirty="0"/>
              <a:t> 12.00 CET)</a:t>
            </a:r>
          </a:p>
          <a:p>
            <a:pPr marL="0" indent="0">
              <a:buNone/>
            </a:pPr>
            <a:r>
              <a:rPr lang="en-US" dirty="0"/>
              <a:t>KA171 t</a:t>
            </a:r>
            <a:r>
              <a:rPr lang="et-EE" dirty="0" err="1"/>
              <a:t>aotlusvormi</a:t>
            </a:r>
            <a:r>
              <a:rPr lang="et-EE" dirty="0"/>
              <a:t> link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400" dirty="0"/>
              <a:t>https://webgate.ec.europa.eu/app-forms/af-ui-opportunities/#/erasmus-plus/open-calls/field/43323848</a:t>
            </a:r>
            <a:endParaRPr lang="aa-ET" sz="1400" dirty="0"/>
          </a:p>
        </p:txBody>
      </p:sp>
    </p:spTree>
    <p:extLst>
      <p:ext uri="{BB962C8B-B14F-4D97-AF65-F5344CB8AC3E}">
        <p14:creationId xmlns:p14="http://schemas.microsoft.com/office/powerpoint/2010/main" val="2761836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2FCC448-6208-41E0-8A85-E41FB886B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E9C4715-A305-468E-A861-EE3112448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560" y="699542"/>
            <a:ext cx="6995120" cy="3394472"/>
          </a:xfrm>
        </p:spPr>
        <p:txBody>
          <a:bodyPr/>
          <a:lstStyle/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sz="7200" dirty="0"/>
              <a:t>Aitäh!</a:t>
            </a:r>
            <a:endParaRPr lang="aa-ET" sz="7200" dirty="0"/>
          </a:p>
        </p:txBody>
      </p:sp>
    </p:spTree>
    <p:extLst>
      <p:ext uri="{BB962C8B-B14F-4D97-AF65-F5344CB8AC3E}">
        <p14:creationId xmlns:p14="http://schemas.microsoft.com/office/powerpoint/2010/main" val="1915059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eelarve</a:t>
            </a:r>
            <a:r>
              <a:rPr lang="en-US" dirty="0"/>
              <a:t> 202</a:t>
            </a:r>
            <a:r>
              <a:rPr lang="et-EE" dirty="0"/>
              <a:t>2</a:t>
            </a:r>
            <a:r>
              <a:rPr lang="en-US" dirty="0"/>
              <a:t>-2027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63229"/>
            <a:ext cx="8784976" cy="3164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E+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rahvusvahelise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mõõtme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segarahastamine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AutoNum type="alphaLcParenR"/>
            </a:pP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sisepoliitika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rahalistest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vahenditest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(KA131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euroopasisene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H2) ja</a:t>
            </a:r>
          </a:p>
          <a:p>
            <a:pPr marL="457200" indent="-457200">
              <a:buAutoNum type="alphaLcParenR"/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t-EE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älispoliitika</a:t>
            </a:r>
            <a:r>
              <a:rPr lang="et-EE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rahalistest vahenditest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(KA171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üleilmne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H6) </a:t>
            </a:r>
          </a:p>
          <a:p>
            <a:pPr marL="0" indent="0">
              <a:buNone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t-EE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2022-2027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kogu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eraldatud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eelarve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välispoliitika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rahalisteks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vahenditeks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u </a:t>
            </a:r>
            <a:r>
              <a:rPr lang="et-E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2.174 miljard EUR </a:t>
            </a:r>
            <a:r>
              <a:rPr lang="et-E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(1.932 miljard EUR 2014-2020)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Eestile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eraldatud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eelarve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aastal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1,809,009.60 €</a:t>
            </a: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4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9B8E93C-0068-4D7F-B671-0046C94F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Rahastamiskõlbulikud</a:t>
            </a:r>
            <a:r>
              <a:rPr lang="en-US" dirty="0"/>
              <a:t> </a:t>
            </a:r>
            <a:r>
              <a:rPr lang="en-US" dirty="0" err="1"/>
              <a:t>tegevused</a:t>
            </a:r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A7DF8D3-3330-4203-87C9-14A87D5CF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672" y="1131590"/>
            <a:ext cx="6923112" cy="3394472"/>
          </a:xfrm>
        </p:spPr>
        <p:txBody>
          <a:bodyPr>
            <a:normAutofit fontScale="92500" lnSpcReduction="10000"/>
          </a:bodyPr>
          <a:lstStyle/>
          <a:p>
            <a:r>
              <a:rPr lang="en-US" sz="2100" b="1" dirty="0" err="1">
                <a:latin typeface="Calibri" panose="020F0502020204030204" pitchFamily="34" charset="0"/>
              </a:rPr>
              <a:t>üleilmne</a:t>
            </a:r>
            <a:r>
              <a:rPr lang="en-US" sz="2100" b="1" dirty="0">
                <a:latin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</a:rPr>
              <a:t>õpirände</a:t>
            </a:r>
            <a:r>
              <a:rPr lang="en-US" sz="2100" b="1" dirty="0">
                <a:latin typeface="Calibri" panose="020F0502020204030204" pitchFamily="34" charset="0"/>
              </a:rPr>
              <a:t> KA171 </a:t>
            </a:r>
            <a:r>
              <a:rPr lang="en-US" sz="2100" b="1" dirty="0" err="1">
                <a:latin typeface="Calibri" panose="020F0502020204030204" pitchFamily="34" charset="0"/>
              </a:rPr>
              <a:t>tegevusi</a:t>
            </a:r>
            <a:r>
              <a:rPr lang="en-US" sz="2100" b="1" dirty="0">
                <a:latin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</a:rPr>
              <a:t>rahastatakse</a:t>
            </a:r>
            <a:r>
              <a:rPr lang="en-US" sz="2100" b="1" dirty="0">
                <a:latin typeface="Calibri" panose="020F0502020204030204" pitchFamily="34" charset="0"/>
              </a:rPr>
              <a:t> </a:t>
            </a:r>
            <a:r>
              <a:rPr lang="et-EE" sz="2100" b="1" i="0" u="none" strike="noStrike" baseline="0" dirty="0">
                <a:latin typeface="Calibri" panose="020F0502020204030204" pitchFamily="34" charset="0"/>
              </a:rPr>
              <a:t>välispoliitika rahalistest vahenditest</a:t>
            </a:r>
            <a:endParaRPr lang="et-EE" sz="21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2100" b="0" i="0" u="none" strike="noStrike" baseline="0" dirty="0">
                <a:latin typeface="Calibri" panose="020F0502020204030204" pitchFamily="34" charset="0"/>
              </a:rPr>
              <a:t>      Rahastamiskõlbliku</a:t>
            </a:r>
            <a:r>
              <a:rPr lang="en-US" sz="2100" b="0" i="0" u="none" strike="noStrike" baseline="0" dirty="0">
                <a:latin typeface="Calibri" panose="020F0502020204030204" pitchFamily="34" charset="0"/>
              </a:rPr>
              <a:t>d</a:t>
            </a:r>
            <a:r>
              <a:rPr lang="et-EE" sz="2100" b="0" i="0" u="none" strike="noStrike" baseline="0" dirty="0">
                <a:latin typeface="Calibri" panose="020F0502020204030204" pitchFamily="34" charset="0"/>
              </a:rPr>
              <a:t> on 1.–12. piirkonna riigid</a:t>
            </a:r>
            <a:r>
              <a:rPr lang="en-US" sz="2100" b="0" i="0" u="none" strike="noStrike" baseline="0">
                <a:latin typeface="Calibri" panose="020F0502020204030204" pitchFamily="34" charset="0"/>
              </a:rPr>
              <a:t> (</a:t>
            </a:r>
            <a:r>
              <a:rPr lang="en-US" sz="2100" b="0" i="0" u="none" strike="noStrike" baseline="0" dirty="0" err="1">
                <a:latin typeface="Calibri" panose="020F0502020204030204" pitchFamily="34" charset="0"/>
              </a:rPr>
              <a:t>mõlema</a:t>
            </a:r>
            <a:r>
              <a:rPr lang="en-US" sz="2100" dirty="0" err="1">
                <a:latin typeface="Calibri" panose="020F0502020204030204" pitchFamily="34" charset="0"/>
              </a:rPr>
              <a:t>s</a:t>
            </a:r>
            <a:r>
              <a:rPr lang="en-US" sz="2100" dirty="0">
                <a:latin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</a:rPr>
              <a:t>suunas</a:t>
            </a:r>
            <a:r>
              <a:rPr lang="en-US" sz="2100" dirty="0">
                <a:latin typeface="Calibri" panose="020F0502020204030204" pitchFamily="34" charset="0"/>
              </a:rPr>
              <a:t>) </a:t>
            </a:r>
            <a:endParaRPr lang="et-EE" sz="2100" b="0" i="0" u="none" strike="noStrike" baseline="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t-EE" sz="2100" b="0" i="0" u="none" strike="noStrike" baseline="0" dirty="0">
              <a:latin typeface="Calibri" panose="020F0502020204030204" pitchFamily="34" charset="0"/>
            </a:endParaRPr>
          </a:p>
          <a:p>
            <a:r>
              <a:rPr lang="en-US" sz="2100" b="1" dirty="0" err="1">
                <a:latin typeface="Calibri" panose="020F0502020204030204" pitchFamily="34" charset="0"/>
              </a:rPr>
              <a:t>Euroopa-sisesest</a:t>
            </a:r>
            <a:r>
              <a:rPr lang="en-US" sz="2100" b="1" dirty="0">
                <a:latin typeface="Calibri" panose="020F0502020204030204" pitchFamily="34" charset="0"/>
              </a:rPr>
              <a:t> KA131 (</a:t>
            </a:r>
            <a:r>
              <a:rPr lang="en-US" sz="2100" b="1" dirty="0" err="1">
                <a:latin typeface="Calibri" panose="020F0502020204030204" pitchFamily="34" charset="0"/>
              </a:rPr>
              <a:t>rahvusvaheline</a:t>
            </a:r>
            <a:r>
              <a:rPr lang="en-US" sz="2100" b="1" dirty="0">
                <a:latin typeface="Calibri" panose="020F0502020204030204" pitchFamily="34" charset="0"/>
              </a:rPr>
              <a:t> </a:t>
            </a:r>
            <a:r>
              <a:rPr lang="en-US" sz="2100" b="1" dirty="0" err="1">
                <a:latin typeface="Calibri" panose="020F0502020204030204" pitchFamily="34" charset="0"/>
              </a:rPr>
              <a:t>komponent</a:t>
            </a:r>
            <a:r>
              <a:rPr lang="en-US" sz="2100" b="1" dirty="0">
                <a:latin typeface="Calibri" panose="020F0502020204030204" pitchFamily="34" charset="0"/>
              </a:rPr>
              <a:t>) </a:t>
            </a:r>
            <a:r>
              <a:rPr lang="et-EE" sz="2100" b="1" dirty="0">
                <a:latin typeface="Calibri" panose="020F0502020204030204" pitchFamily="34" charset="0"/>
              </a:rPr>
              <a:t>sisepoliitika rahalistest vahenditest </a:t>
            </a:r>
            <a:r>
              <a:rPr lang="en-US" sz="2100" b="1" dirty="0" err="1">
                <a:latin typeface="Calibri" panose="020F0502020204030204" pitchFamily="34" charset="0"/>
              </a:rPr>
              <a:t>rahastatakse</a:t>
            </a:r>
            <a:r>
              <a:rPr lang="en-US" sz="2100" b="1" dirty="0">
                <a:latin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</a:rPr>
              <a:t>õpirännet</a:t>
            </a:r>
            <a:r>
              <a:rPr lang="en-US" sz="2100" dirty="0">
                <a:latin typeface="Calibri" panose="020F0502020204030204" pitchFamily="34" charset="0"/>
              </a:rPr>
              <a:t> </a:t>
            </a:r>
            <a:r>
              <a:rPr lang="et-E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kõigisse programmivälistesse kolmandatesse riikidesse </a:t>
            </a:r>
            <a:r>
              <a:rPr lang="en-US" sz="2100" b="0" i="0" u="none" strike="noStrike" baseline="0" dirty="0" err="1">
                <a:latin typeface="Calibri" panose="020F0502020204030204" pitchFamily="34" charset="0"/>
              </a:rPr>
              <a:t>regioonides</a:t>
            </a:r>
            <a:r>
              <a:rPr lang="en-US" sz="2100" b="0" i="0" u="none" strike="noStrike" baseline="0" dirty="0">
                <a:latin typeface="Calibri" panose="020F0502020204030204" pitchFamily="34" charset="0"/>
              </a:rPr>
              <a:t> 1</a:t>
            </a:r>
            <a:r>
              <a:rPr lang="et-EE" sz="2100" b="0" i="0" u="none" strike="noStrike" baseline="0" dirty="0">
                <a:latin typeface="Calibri" panose="020F0502020204030204" pitchFamily="34" charset="0"/>
              </a:rPr>
              <a:t>.–14. </a:t>
            </a:r>
            <a:r>
              <a:rPr lang="en-US" sz="2100" b="0" i="0" u="none" strike="noStrike" baseline="0" dirty="0">
                <a:latin typeface="Calibri" panose="020F0502020204030204" pitchFamily="34" charset="0"/>
              </a:rPr>
              <a:t>(</a:t>
            </a:r>
            <a:r>
              <a:rPr lang="en-US" sz="2100" b="0" i="0" u="none" strike="noStrike" baseline="0" dirty="0" err="1">
                <a:latin typeface="Calibri" panose="020F0502020204030204" pitchFamily="34" charset="0"/>
              </a:rPr>
              <a:t>suunaga</a:t>
            </a:r>
            <a:r>
              <a:rPr lang="en-US" sz="21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en-US" sz="2100" b="0" i="0" u="none" strike="noStrike" baseline="0" dirty="0" err="1">
                <a:latin typeface="Calibri" panose="020F0502020204030204" pitchFamily="34" charset="0"/>
              </a:rPr>
              <a:t>välja</a:t>
            </a:r>
            <a:r>
              <a:rPr lang="en-US" sz="2100" b="0" i="0" u="none" strike="noStrike" baseline="0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</a:rPr>
              <a:t>Toetusesaajad võivad eraldada kuni 20 % neile viimati antud toetuse summast väljapoole suunatud õpirändeks programmivälistesse riikidesse kogu maailmast</a:t>
            </a:r>
            <a:r>
              <a:rPr lang="en-US" sz="1800" b="0" i="0" u="none" strike="noStrike" baseline="0" dirty="0">
                <a:latin typeface="Calibri" panose="020F0502020204030204" pitchFamily="34" charset="0"/>
              </a:rPr>
              <a:t>.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7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0E1F6-E350-4F5C-8301-F1C45074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79" y="195486"/>
            <a:ext cx="6995120" cy="857250"/>
          </a:xfrm>
        </p:spPr>
        <p:txBody>
          <a:bodyPr>
            <a:normAutofit fontScale="90000"/>
          </a:bodyPr>
          <a:lstStyle/>
          <a:p>
            <a:r>
              <a:rPr lang="et-EE" sz="3600" dirty="0"/>
              <a:t>E</a:t>
            </a:r>
            <a:r>
              <a:rPr lang="en-US" sz="3600" dirty="0" err="1"/>
              <a:t>elarve</a:t>
            </a:r>
            <a:r>
              <a:rPr lang="en-US" sz="3600" dirty="0"/>
              <a:t> </a:t>
            </a:r>
            <a:r>
              <a:rPr lang="en-US" sz="3600" dirty="0" err="1"/>
              <a:t>jaotus</a:t>
            </a:r>
            <a:r>
              <a:rPr lang="en-US" sz="3600" dirty="0"/>
              <a:t> 202</a:t>
            </a:r>
            <a:r>
              <a:rPr lang="et-EE" sz="3600" dirty="0"/>
              <a:t>2</a:t>
            </a:r>
            <a:r>
              <a:rPr lang="en-US" sz="3600" dirty="0"/>
              <a:t> </a:t>
            </a:r>
            <a:r>
              <a:rPr lang="en-US" sz="3600" dirty="0" err="1"/>
              <a:t>üleilmse</a:t>
            </a:r>
            <a:r>
              <a:rPr lang="en-US" sz="3600" dirty="0"/>
              <a:t> </a:t>
            </a:r>
            <a:r>
              <a:rPr lang="en-US" sz="3600" dirty="0" err="1"/>
              <a:t>õpirände</a:t>
            </a:r>
            <a:r>
              <a:rPr lang="en-US" sz="3600" dirty="0"/>
              <a:t> </a:t>
            </a:r>
            <a:r>
              <a:rPr lang="en-US" sz="3600" dirty="0" err="1"/>
              <a:t>vahenditest</a:t>
            </a:r>
            <a:r>
              <a:rPr lang="en-US" sz="3600" dirty="0"/>
              <a:t> </a:t>
            </a:r>
            <a:r>
              <a:rPr lang="en-US" dirty="0"/>
              <a:t>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C246-A719-472A-9FBD-ECF919E4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6995120" cy="3531839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t-E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Suurem osa rahast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usest</a:t>
            </a:r>
            <a:r>
              <a:rPr lang="et-E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t-E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koostööks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Sahara-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tagune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t-EE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Aafrika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t-EE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Sub-Saharan</a:t>
            </a:r>
            <a:r>
              <a:rPr lang="et-E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t-EE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t-EE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Lääne-Balkani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piirkonna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(Western Balkans), </a:t>
            </a:r>
            <a:r>
              <a:rPr lang="et-EE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Vahemere lõunapiirkonna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t-E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South-</a:t>
            </a:r>
            <a:r>
              <a:rPr lang="et-EE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Mediterranean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Idanaabruse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riikidega</a:t>
            </a:r>
            <a:r>
              <a:rPr lang="en-US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Neighbourhood</a:t>
            </a:r>
            <a:r>
              <a:rPr lang="en-US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East)</a:t>
            </a:r>
            <a:r>
              <a:rPr lang="et-EE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mis on kooskõlas ELi ja kolmandate riikidega tehtava koostöö üldiste prioriteetidega.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4025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AB9EF28-9662-4C9E-9CB8-075CA183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 err="1">
                <a:solidFill>
                  <a:srgbClr val="1F00A4"/>
                </a:solidFill>
              </a:rPr>
              <a:t>Eelarve</a:t>
            </a:r>
            <a:r>
              <a:rPr lang="fi-FI" sz="4000" dirty="0">
                <a:solidFill>
                  <a:srgbClr val="1F00A4"/>
                </a:solidFill>
              </a:rPr>
              <a:t> jaotus 2022 </a:t>
            </a:r>
            <a:r>
              <a:rPr lang="fi-FI" sz="4000" dirty="0" err="1">
                <a:solidFill>
                  <a:srgbClr val="1F00A4"/>
                </a:solidFill>
              </a:rPr>
              <a:t>üleilmse</a:t>
            </a:r>
            <a:r>
              <a:rPr lang="fi-FI" sz="4000" dirty="0">
                <a:solidFill>
                  <a:srgbClr val="1F00A4"/>
                </a:solidFill>
              </a:rPr>
              <a:t> </a:t>
            </a:r>
            <a:r>
              <a:rPr lang="fi-FI" sz="4000" dirty="0" err="1">
                <a:solidFill>
                  <a:srgbClr val="1F00A4"/>
                </a:solidFill>
              </a:rPr>
              <a:t>õpirände</a:t>
            </a:r>
            <a:r>
              <a:rPr lang="fi-FI" sz="4000" dirty="0">
                <a:solidFill>
                  <a:srgbClr val="1F00A4"/>
                </a:solidFill>
              </a:rPr>
              <a:t> </a:t>
            </a:r>
            <a:r>
              <a:rPr lang="fi-FI" sz="4000" dirty="0" err="1">
                <a:solidFill>
                  <a:srgbClr val="1F00A4"/>
                </a:solidFill>
              </a:rPr>
              <a:t>vahenditest</a:t>
            </a:r>
            <a:r>
              <a:rPr lang="fi-FI" sz="4000" dirty="0">
                <a:solidFill>
                  <a:srgbClr val="1F00A4"/>
                </a:solidFill>
              </a:rPr>
              <a:t> (2)</a:t>
            </a:r>
            <a:endParaRPr lang="en-US" dirty="0">
              <a:solidFill>
                <a:srgbClr val="1F00A4"/>
              </a:solidFill>
            </a:endParaRPr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69515742-3077-4AE2-A4B8-EC53401308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782664"/>
              </p:ext>
            </p:extLst>
          </p:nvPr>
        </p:nvGraphicFramePr>
        <p:xfrm>
          <a:off x="2267744" y="1465058"/>
          <a:ext cx="5184577" cy="3338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166">
                  <a:extLst>
                    <a:ext uri="{9D8B030D-6E8A-4147-A177-3AD203B41FA5}">
                      <a16:colId xmlns:a16="http://schemas.microsoft.com/office/drawing/2014/main" val="1974888573"/>
                    </a:ext>
                  </a:extLst>
                </a:gridCol>
                <a:gridCol w="1569977">
                  <a:extLst>
                    <a:ext uri="{9D8B030D-6E8A-4147-A177-3AD203B41FA5}">
                      <a16:colId xmlns:a16="http://schemas.microsoft.com/office/drawing/2014/main" val="1123200069"/>
                    </a:ext>
                  </a:extLst>
                </a:gridCol>
                <a:gridCol w="602434">
                  <a:extLst>
                    <a:ext uri="{9D8B030D-6E8A-4147-A177-3AD203B41FA5}">
                      <a16:colId xmlns:a16="http://schemas.microsoft.com/office/drawing/2014/main" val="791602369"/>
                    </a:ext>
                  </a:extLst>
                </a:gridCol>
              </a:tblGrid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>
                          <a:effectLst/>
                        </a:rPr>
                        <a:t>Western Balkans (Region 1)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332,647.78 €</a:t>
                      </a:r>
                      <a:endParaRPr lang="en-US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 dirty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</a:rPr>
                        <a:t>18%</a:t>
                      </a:r>
                      <a:endParaRPr lang="en-US" sz="1100" b="0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395849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 dirty="0" err="1">
                          <a:effectLst/>
                        </a:rPr>
                        <a:t>Neighbourhood</a:t>
                      </a:r>
                      <a:r>
                        <a:rPr lang="et-EE" sz="1100" b="0" dirty="0">
                          <a:effectLst/>
                        </a:rPr>
                        <a:t> East (</a:t>
                      </a:r>
                      <a:r>
                        <a:rPr lang="et-EE" sz="1100" b="0" dirty="0" err="1">
                          <a:effectLst/>
                        </a:rPr>
                        <a:t>Region</a:t>
                      </a:r>
                      <a:r>
                        <a:rPr lang="et-EE" sz="1100" b="0" dirty="0">
                          <a:effectLst/>
                        </a:rPr>
                        <a:t> 2)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213,101.31 €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12%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532115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 dirty="0">
                          <a:effectLst/>
                        </a:rPr>
                        <a:t>South-</a:t>
                      </a:r>
                      <a:r>
                        <a:rPr lang="et-EE" sz="1100" b="0" dirty="0" err="1">
                          <a:effectLst/>
                        </a:rPr>
                        <a:t>Mediterranean</a:t>
                      </a:r>
                      <a:r>
                        <a:rPr lang="et-EE" sz="1100" b="0" dirty="0">
                          <a:effectLst/>
                        </a:rPr>
                        <a:t> (</a:t>
                      </a:r>
                      <a:r>
                        <a:rPr lang="et-EE" sz="1100" b="0" dirty="0" err="1">
                          <a:effectLst/>
                        </a:rPr>
                        <a:t>Region</a:t>
                      </a:r>
                      <a:r>
                        <a:rPr lang="et-EE" sz="1100" b="0" dirty="0">
                          <a:effectLst/>
                        </a:rPr>
                        <a:t> 3)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296,195.55 €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493473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 dirty="0" err="1">
                          <a:effectLst/>
                        </a:rPr>
                        <a:t>Russian</a:t>
                      </a:r>
                      <a:r>
                        <a:rPr lang="et-EE" sz="1100" b="0" dirty="0">
                          <a:effectLst/>
                        </a:rPr>
                        <a:t> </a:t>
                      </a:r>
                      <a:r>
                        <a:rPr lang="et-EE" sz="1100" b="0" dirty="0" err="1">
                          <a:effectLst/>
                        </a:rPr>
                        <a:t>Federation</a:t>
                      </a:r>
                      <a:r>
                        <a:rPr lang="et-EE" sz="1100" b="0" dirty="0">
                          <a:effectLst/>
                        </a:rPr>
                        <a:t> (</a:t>
                      </a:r>
                      <a:r>
                        <a:rPr lang="et-EE" sz="1100" b="0" dirty="0" err="1">
                          <a:effectLst/>
                        </a:rPr>
                        <a:t>Region</a:t>
                      </a:r>
                      <a:r>
                        <a:rPr lang="et-EE" sz="1100" b="0" dirty="0">
                          <a:effectLst/>
                        </a:rPr>
                        <a:t> 4)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124,325.40 €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408369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 dirty="0" err="1">
                          <a:effectLst/>
                        </a:rPr>
                        <a:t>Asia</a:t>
                      </a:r>
                      <a:r>
                        <a:rPr lang="et-EE" sz="1100" b="0" dirty="0">
                          <a:effectLst/>
                        </a:rPr>
                        <a:t> (</a:t>
                      </a:r>
                      <a:r>
                        <a:rPr lang="et-EE" sz="1100" b="0" dirty="0" err="1">
                          <a:effectLst/>
                        </a:rPr>
                        <a:t>Region</a:t>
                      </a:r>
                      <a:r>
                        <a:rPr lang="et-EE" sz="1100" b="0" dirty="0">
                          <a:effectLst/>
                        </a:rPr>
                        <a:t> 5)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167,058.57 €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942281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>
                          <a:effectLst/>
                        </a:rPr>
                        <a:t>Central Asia (Region 6)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44,427.08 €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9975355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>
                          <a:effectLst/>
                        </a:rPr>
                        <a:t>Middle East (Region 7)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14,598.38 €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301809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>
                          <a:effectLst/>
                        </a:rPr>
                        <a:t>Pacific (Region 8)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17,439.21 €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1%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3652155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>
                          <a:effectLst/>
                        </a:rPr>
                        <a:t>Sub-Saharan Africa (Region 9)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477,618.00 €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26%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92438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>
                          <a:effectLst/>
                        </a:rPr>
                        <a:t>Latin America (Region 10)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55,115.70 €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951679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>
                          <a:effectLst/>
                        </a:rPr>
                        <a:t>Caribbean (Region 11)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11,402.45 €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996432"/>
                  </a:ext>
                </a:extLst>
              </a:tr>
              <a:tr h="2782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b="0" dirty="0">
                          <a:effectLst/>
                        </a:rPr>
                        <a:t>US and Canada (</a:t>
                      </a:r>
                      <a:r>
                        <a:rPr lang="et-EE" sz="1100" b="0" dirty="0" err="1">
                          <a:effectLst/>
                        </a:rPr>
                        <a:t>Region</a:t>
                      </a:r>
                      <a:r>
                        <a:rPr lang="et-EE" sz="1100" b="0" dirty="0">
                          <a:effectLst/>
                        </a:rPr>
                        <a:t> 12)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55,080.19 €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605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69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4E4AF66-7A4C-4692-B980-20CE8A4D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i="0" u="none" strike="noStrike" baseline="0" dirty="0" err="1">
                <a:solidFill>
                  <a:srgbClr val="1F00A4"/>
                </a:solidFill>
                <a:latin typeface="Calibri" panose="020F0502020204030204" pitchFamily="34" charset="0"/>
              </a:rPr>
              <a:t>Eelarve</a:t>
            </a:r>
            <a:r>
              <a:rPr lang="en-US" sz="3200" b="0" i="0" u="none" strike="noStrike" baseline="0" dirty="0">
                <a:solidFill>
                  <a:srgbClr val="1F00A4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 err="1">
                <a:solidFill>
                  <a:srgbClr val="1F00A4"/>
                </a:solidFill>
                <a:latin typeface="Calibri" panose="020F0502020204030204" pitchFamily="34" charset="0"/>
              </a:rPr>
              <a:t>jaotus</a:t>
            </a:r>
            <a:r>
              <a:rPr lang="en-US" sz="3200" dirty="0" err="1">
                <a:solidFill>
                  <a:srgbClr val="1F00A4"/>
                </a:solidFill>
                <a:latin typeface="Calibri" panose="020F0502020204030204" pitchFamily="34" charset="0"/>
              </a:rPr>
              <a:t>e</a:t>
            </a:r>
            <a:r>
              <a:rPr lang="en-US" sz="3200" dirty="0">
                <a:solidFill>
                  <a:srgbClr val="1F00A4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1F00A4"/>
                </a:solidFill>
                <a:latin typeface="Calibri" panose="020F0502020204030204" pitchFamily="34" charset="0"/>
              </a:rPr>
              <a:t>raamistik</a:t>
            </a:r>
            <a:r>
              <a:rPr lang="en-US" sz="3200" dirty="0">
                <a:solidFill>
                  <a:srgbClr val="1F00A4"/>
                </a:solidFill>
                <a:latin typeface="Calibri" panose="020F0502020204030204" pitchFamily="34" charset="0"/>
              </a:rPr>
              <a:t> </a:t>
            </a:r>
            <a:r>
              <a:rPr lang="en-US" sz="3200" b="0" i="0" u="none" strike="noStrike" baseline="0" dirty="0">
                <a:solidFill>
                  <a:srgbClr val="1F00A4"/>
                </a:solidFill>
                <a:latin typeface="Calibri" panose="020F0502020204030204" pitchFamily="34" charset="0"/>
              </a:rPr>
              <a:t>(1)</a:t>
            </a:r>
            <a:endParaRPr lang="et-EE" sz="3200" dirty="0">
              <a:solidFill>
                <a:srgbClr val="1F00A4"/>
              </a:solidFill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CFD698EB-D70C-4B8E-B52F-D528F0FD1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8"/>
            <a:ext cx="6995120" cy="36687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1800" b="1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Aasia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vähemalt 25 % eelarvest tuleks kasutada õpirändetegevuseks piirkonna vähim arenenud riikidega; 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õpirändetegevuseks piirkonna suure sissetulekuga riikidega ei tohiks kasutada rohkem kui 25 % eelarvest; 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õpirändetegevuseks Hiinaga ei tohiks kasutada rohkem kui 15 % eelarvest; 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õpirändetegevuseks Indiaga ei tohiks kasutada rohkem kui 10 % eelarvest. </a:t>
            </a:r>
          </a:p>
          <a:p>
            <a:endParaRPr lang="et-EE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Vaikse ookeani piirkond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õpirändetegevuseks Austraalia ja Uus-Meremaaga ei tohiks kasutada kokku rohkem kui 86,5 % eelarvest. </a:t>
            </a:r>
          </a:p>
          <a:p>
            <a:pPr algn="l"/>
            <a:endParaRPr lang="et-EE" sz="18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18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Sahara-tagune Aafrika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vähemalt 35 % eelarvest tuleks kasutada õpirändetegevuseks piirkonna vähim arenenud riikidega, eelkõige rändeküsimustes prioriteetsete riikidega; </a:t>
            </a:r>
          </a:p>
          <a:p>
            <a:pPr marL="0" indent="0">
              <a:buNone/>
            </a:pPr>
            <a:r>
              <a:rPr lang="et-EE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ühegi riigi puhul ei tohiks õpirändetegevuse rahastamiseks kasutada rohkem kui 8 % eelarvest.</a:t>
            </a:r>
            <a:r>
              <a:rPr lang="et-EE" sz="1800" b="0" i="0" u="none" strike="noStrike" baseline="0" dirty="0">
                <a:latin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2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CE9E20B-7FAF-418A-8A6E-34AB94A0A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0" u="none" strike="noStrike" baseline="0" dirty="0" err="1">
                <a:solidFill>
                  <a:srgbClr val="1F00A4"/>
                </a:solidFill>
                <a:latin typeface="Calibri" panose="020F0502020204030204" pitchFamily="34" charset="0"/>
              </a:rPr>
              <a:t>Eelarve</a:t>
            </a:r>
            <a:r>
              <a:rPr lang="en-US" sz="3600" i="0" u="none" strike="noStrike" baseline="0" dirty="0">
                <a:solidFill>
                  <a:srgbClr val="1F00A4"/>
                </a:solidFill>
                <a:latin typeface="Calibri" panose="020F0502020204030204" pitchFamily="34" charset="0"/>
              </a:rPr>
              <a:t> </a:t>
            </a:r>
            <a:r>
              <a:rPr lang="en-US" sz="3600" i="0" u="none" strike="noStrike" baseline="0" dirty="0" err="1">
                <a:solidFill>
                  <a:srgbClr val="1F00A4"/>
                </a:solidFill>
                <a:latin typeface="Calibri" panose="020F0502020204030204" pitchFamily="34" charset="0"/>
              </a:rPr>
              <a:t>jaotus</a:t>
            </a:r>
            <a:r>
              <a:rPr lang="en-US" sz="3600" dirty="0" err="1">
                <a:solidFill>
                  <a:srgbClr val="1F00A4"/>
                </a:solidFill>
                <a:latin typeface="Calibri" panose="020F0502020204030204" pitchFamily="34" charset="0"/>
              </a:rPr>
              <a:t>e</a:t>
            </a:r>
            <a:r>
              <a:rPr lang="en-US" sz="3600" dirty="0">
                <a:solidFill>
                  <a:srgbClr val="1F00A4"/>
                </a:solidFill>
                <a:latin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1F00A4"/>
                </a:solidFill>
                <a:latin typeface="Calibri" panose="020F0502020204030204" pitchFamily="34" charset="0"/>
              </a:rPr>
              <a:t>raamistik</a:t>
            </a:r>
            <a:r>
              <a:rPr lang="en-US" sz="3600" dirty="0">
                <a:solidFill>
                  <a:srgbClr val="1F00A4"/>
                </a:solidFill>
                <a:latin typeface="Calibri" panose="020F0502020204030204" pitchFamily="34" charset="0"/>
              </a:rPr>
              <a:t> </a:t>
            </a:r>
            <a:r>
              <a:rPr lang="en-US" sz="3600" i="0" u="none" strike="noStrike" baseline="0" dirty="0">
                <a:solidFill>
                  <a:srgbClr val="1F00A4"/>
                </a:solidFill>
                <a:latin typeface="Calibri" panose="020F0502020204030204" pitchFamily="34" charset="0"/>
              </a:rPr>
              <a:t>(2)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b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374CB81-C191-4B24-ADFF-806B8C00E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t-EE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Ladina-Ameerika</a:t>
            </a:r>
          </a:p>
          <a:p>
            <a:pPr marL="0" indent="0">
              <a:buNone/>
            </a:pPr>
            <a:r>
              <a:rPr lang="et-EE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õpirändetegevuseks Brasiilia ja Mehhikoga ei tohiks kasutada kokku rohkem kui 30 % eelarvest. </a:t>
            </a:r>
          </a:p>
          <a:p>
            <a:pPr algn="l"/>
            <a:endParaRPr lang="et-EE" sz="32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Idapartnerlus</a:t>
            </a:r>
          </a:p>
          <a:p>
            <a:pPr marL="0" indent="0">
              <a:buNone/>
            </a:pPr>
            <a:r>
              <a:rPr lang="et-EE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vähemalt 40 % eelarvest tuleks eraldada vähemate võimalustega üliõpilaste toetuseks. </a:t>
            </a:r>
          </a:p>
          <a:p>
            <a:pPr marL="0" indent="0">
              <a:buNone/>
            </a:pPr>
            <a:endParaRPr lang="et-E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Lõunanaabrus</a:t>
            </a:r>
          </a:p>
          <a:p>
            <a:pPr marL="0" indent="0">
              <a:buNone/>
            </a:pPr>
            <a:r>
              <a:rPr lang="et-EE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ühegi riigi puhul ei tohiks õpirändetegevuse rahastamiseks kasutada rohkem kui 15 % eelarvest; </a:t>
            </a:r>
          </a:p>
          <a:p>
            <a:pPr marL="0" indent="0">
              <a:buNone/>
            </a:pPr>
            <a:r>
              <a:rPr lang="et-EE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vähemalt 65 % rahalistest vahenditest tuleks eraldada üliõpilaste toetuseks, kellest 50 % peavad olema vähemate võimalustega isikud. </a:t>
            </a:r>
          </a:p>
          <a:p>
            <a:pPr algn="l"/>
            <a:endParaRPr lang="et-EE" sz="3200" b="0" i="0" u="none" strike="noStrike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t-EE" sz="32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Lääne-Balkan</a:t>
            </a:r>
          </a:p>
          <a:p>
            <a:pPr marL="0" indent="0">
              <a:buNone/>
            </a:pPr>
            <a:r>
              <a:rPr lang="et-EE" sz="32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tähelepanu tuleks pöörata üliõpilaste õpirändele.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4445"/>
      </p:ext>
    </p:extLst>
  </p:cSld>
  <p:clrMapOvr>
    <a:masterClrMapping/>
  </p:clrMapOvr>
</p:sld>
</file>

<file path=ppt/theme/theme1.xml><?xml version="1.0" encoding="utf-8"?>
<a:theme xmlns:a="http://schemas.openxmlformats.org/drawingml/2006/main" name="sana-color-temp">
  <a:themeElements>
    <a:clrScheme name="SANA värvid">
      <a:dk1>
        <a:srgbClr val="0E2B8F"/>
      </a:dk1>
      <a:lt1>
        <a:srgbClr val="A91673"/>
      </a:lt1>
      <a:dk2>
        <a:srgbClr val="FFFFFF"/>
      </a:dk2>
      <a:lt2>
        <a:srgbClr val="000000"/>
      </a:lt2>
      <a:accent1>
        <a:srgbClr val="FFED00"/>
      </a:accent1>
      <a:accent2>
        <a:srgbClr val="FFB135"/>
      </a:accent2>
      <a:accent3>
        <a:srgbClr val="FF5151"/>
      </a:accent3>
      <a:accent4>
        <a:srgbClr val="09A896"/>
      </a:accent4>
      <a:accent5>
        <a:srgbClr val="F59FB8"/>
      </a:accent5>
      <a:accent6>
        <a:srgbClr val="12AEE5"/>
      </a:accent6>
      <a:hlink>
        <a:srgbClr val="0000FF"/>
      </a:hlink>
      <a:folHlink>
        <a:srgbClr val="A91673"/>
      </a:folHlink>
    </a:clrScheme>
    <a:fontScheme name="SANA font">
      <a:majorFont>
        <a:latin typeface="Filson Pro"/>
        <a:ea typeface=""/>
        <a:cs typeface=""/>
      </a:majorFont>
      <a:minorFont>
        <a:latin typeface="Filson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sana-color-temp</Template>
  <TotalTime>5614</TotalTime>
  <Words>1461</Words>
  <Application>Microsoft Office PowerPoint</Application>
  <PresentationFormat>Ekraaniseanss (16:9)</PresentationFormat>
  <Paragraphs>238</Paragraphs>
  <Slides>34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34</vt:i4>
      </vt:variant>
    </vt:vector>
  </HeadingPairs>
  <TitlesOfParts>
    <vt:vector size="41" baseType="lpstr">
      <vt:lpstr>Arial</vt:lpstr>
      <vt:lpstr>Calibri</vt:lpstr>
      <vt:lpstr>Courier New</vt:lpstr>
      <vt:lpstr>Filson Pro</vt:lpstr>
      <vt:lpstr>Filson Pro Light</vt:lpstr>
      <vt:lpstr>Times New Roman</vt:lpstr>
      <vt:lpstr>sana-color-temp</vt:lpstr>
      <vt:lpstr> Üleilmne õpiränne  (International Credit Mobility lühend ICM)  KA171 taotlusvooru infoseminar </vt:lpstr>
      <vt:lpstr>  Programmiülesed prioriteedid  2021 – 2027 programmiperioodil on fookuses   • Sotsiaalne kaasatus • Rohepööre • Digipööre   </vt:lpstr>
      <vt:lpstr>Uued mõisted</vt:lpstr>
      <vt:lpstr>eelarve 2022-2027</vt:lpstr>
      <vt:lpstr>Rahastamiskõlbulikud tegevused</vt:lpstr>
      <vt:lpstr>Eelarve jaotus 2022 üleilmse õpirände vahenditest (1)</vt:lpstr>
      <vt:lpstr>Eelarve jaotus 2022 üleilmse õpirände vahenditest (2)</vt:lpstr>
      <vt:lpstr>Eelarve jaotuse raamistik (1)</vt:lpstr>
      <vt:lpstr>Eelarve jaotuse raamistik (2)   </vt:lpstr>
      <vt:lpstr>Tegevused üleilmses õpirändes:</vt:lpstr>
      <vt:lpstr>Tegevused üleilmses õpirändes: tudengid</vt:lpstr>
      <vt:lpstr>Tudengite õpirände tingimused (1)</vt:lpstr>
      <vt:lpstr>Tudengite õpirände tingimused (2)</vt:lpstr>
      <vt:lpstr>Tudengite õpirände tingimused ja erisused (1) </vt:lpstr>
      <vt:lpstr>Tudengite õpirände tingimused ja erisused (2) </vt:lpstr>
      <vt:lpstr>Tegevused üleilmses õpirändes- õppejõud/töötajad</vt:lpstr>
      <vt:lpstr> Õppejõudude/töötajate õpirände tingimused (1)  </vt:lpstr>
      <vt:lpstr>Õppejõudude/töötajate õpirände tingimused (2)</vt:lpstr>
      <vt:lpstr>Õppejõudude/töötajate õpirände tingimused (3)</vt:lpstr>
      <vt:lpstr>TOETUSED</vt:lpstr>
      <vt:lpstr>Tudengite elamistoetuse määrad kuus (2)</vt:lpstr>
      <vt:lpstr>Lisatoetused tudengile</vt:lpstr>
      <vt:lpstr>Üliõpilaste lühiajalise õpirände (doktorantide lühiajaline õpiränne või põimitud õpiränne) toetused</vt:lpstr>
      <vt:lpstr>Üliõpilaste reisitoetused</vt:lpstr>
      <vt:lpstr> Õppejõudude/töötajate toetused- päevamäärad eurodes </vt:lpstr>
      <vt:lpstr>Õppejõudude/töötajate reisitoetused</vt:lpstr>
      <vt:lpstr>KORRALDUSTOETUS</vt:lpstr>
      <vt:lpstr>Korraldustoetus</vt:lpstr>
      <vt:lpstr>Põimitud intensiivkursuse korraldustoetus</vt:lpstr>
      <vt:lpstr>Üldine info</vt:lpstr>
      <vt:lpstr>Üldine info projektide kohta</vt:lpstr>
      <vt:lpstr>KA171 Taotlusvorm</vt:lpstr>
      <vt:lpstr>Taotluse esitamine </vt:lpstr>
      <vt:lpstr>PowerPointi esitlus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 comms guide</dc:title>
  <dc:creator>Regina Rähn</dc:creator>
  <cp:lastModifiedBy>Evelin Kattai</cp:lastModifiedBy>
  <cp:revision>90</cp:revision>
  <dcterms:created xsi:type="dcterms:W3CDTF">2021-01-19T16:02:36Z</dcterms:created>
  <dcterms:modified xsi:type="dcterms:W3CDTF">2021-12-16T05:17:33Z</dcterms:modified>
</cp:coreProperties>
</file>